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FEC40_40C9F279.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5447" r:id="rId4"/>
    <p:sldMasterId id="2147485526" r:id="rId5"/>
  </p:sldMasterIdLst>
  <p:notesMasterIdLst>
    <p:notesMasterId r:id="rId39"/>
  </p:notesMasterIdLst>
  <p:handoutMasterIdLst>
    <p:handoutMasterId r:id="rId40"/>
  </p:handoutMasterIdLst>
  <p:sldIdLst>
    <p:sldId id="2147479540" r:id="rId6"/>
    <p:sldId id="2051" r:id="rId7"/>
    <p:sldId id="2147478592" r:id="rId8"/>
    <p:sldId id="2147479570" r:id="rId9"/>
    <p:sldId id="2147479680" r:id="rId10"/>
    <p:sldId id="2147479590" r:id="rId11"/>
    <p:sldId id="2147479649" r:id="rId12"/>
    <p:sldId id="2147479591" r:id="rId13"/>
    <p:sldId id="2147479592" r:id="rId14"/>
    <p:sldId id="2147479593" r:id="rId15"/>
    <p:sldId id="2147479594" r:id="rId16"/>
    <p:sldId id="2147479596" r:id="rId17"/>
    <p:sldId id="2147479597" r:id="rId18"/>
    <p:sldId id="2147479598" r:id="rId19"/>
    <p:sldId id="2147479599" r:id="rId20"/>
    <p:sldId id="2147479600" r:id="rId21"/>
    <p:sldId id="2147479601" r:id="rId22"/>
    <p:sldId id="2147479602" r:id="rId23"/>
    <p:sldId id="2147479603" r:id="rId24"/>
    <p:sldId id="2147479604" r:id="rId25"/>
    <p:sldId id="2147479605" r:id="rId26"/>
    <p:sldId id="2147479606" r:id="rId27"/>
    <p:sldId id="2147479607" r:id="rId28"/>
    <p:sldId id="2147479608" r:id="rId29"/>
    <p:sldId id="2147479609" r:id="rId30"/>
    <p:sldId id="2147479610" r:id="rId31"/>
    <p:sldId id="2147479543" r:id="rId32"/>
    <p:sldId id="2147479611" r:id="rId33"/>
    <p:sldId id="2147479612" r:id="rId34"/>
    <p:sldId id="2123258919" r:id="rId35"/>
    <p:sldId id="2147478215" r:id="rId36"/>
    <p:sldId id="309" r:id="rId37"/>
    <p:sldId id="2147479613" r:id="rId38"/>
  </p:sldIdLst>
  <p:sldSz cx="12192000" cy="6858000"/>
  <p:notesSz cx="6858000" cy="9144000"/>
  <p:embeddedFontLst>
    <p:embeddedFont>
      <p:font typeface="Consolas" panose="020B0609020204030204" pitchFamily="49" charset="0"/>
      <p:regular r:id="rId41"/>
      <p:bold r:id="rId42"/>
      <p:italic r:id="rId43"/>
      <p:boldItalic r:id="rId44"/>
    </p:embeddedFont>
    <p:embeddedFont>
      <p:font typeface="IBM Plex Sans" panose="020B0503050203000203" pitchFamily="34" charset="0"/>
      <p:regular r:id="rId45"/>
      <p:bold r:id="rId46"/>
      <p:italic r:id="rId47"/>
      <p:boldItalic r:id="rId48"/>
    </p:embeddedFont>
    <p:embeddedFont>
      <p:font typeface="Oswald" panose="00000500000000000000" pitchFamily="2" charset="0"/>
      <p:regular r:id="rId49"/>
      <p:bold r:id="rId50"/>
    </p:embeddedFont>
    <p:embeddedFont>
      <p:font typeface="Roboto" panose="02000000000000000000" pitchFamily="2" charset="0"/>
      <p:regular r:id="rId51"/>
      <p:bold r:id="rId52"/>
      <p:italic r:id="rId53"/>
      <p:boldItalic r:id="rId54"/>
    </p:embeddedFont>
    <p:embeddedFont>
      <p:font typeface="Segoe Sans Text" pitchFamily="2" charset="0"/>
      <p:regular r:id="rId55"/>
      <p:bold r:id="rId56"/>
    </p:embeddedFont>
    <p:embeddedFont>
      <p:font typeface="Segoe Sans Text Semibold" pitchFamily="2" charset="0"/>
      <p:regular r:id="rId57"/>
      <p:bold r:id="rId58"/>
    </p:embeddedFont>
    <p:embeddedFont>
      <p:font typeface="Segoe UI" panose="020B0502040204020203" pitchFamily="34" charset="0"/>
      <p:regular r:id="rId59"/>
      <p:bold r:id="rId60"/>
      <p:italic r:id="rId61"/>
      <p:boldItalic r:id="rId62"/>
    </p:embeddedFont>
    <p:embeddedFont>
      <p:font typeface="Segoe UI Light" panose="020B0502040204020203" pitchFamily="34" charset="0"/>
      <p:regular r:id="rId63"/>
      <p:italic r:id="rId64"/>
    </p:embeddedFont>
    <p:embeddedFont>
      <p:font typeface="Segoe UI Semibold" panose="020B0702040204020203" pitchFamily="34" charset="0"/>
      <p:regular r:id="rId65"/>
      <p:bold r:id="rId66"/>
      <p:italic r:id="rId67"/>
      <p:boldItalic r:id="rId68"/>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79540"/>
          </p14:sldIdLst>
        </p14:section>
        <p14:section name="Agenda" id="{194114FB-11A9-460A-BA65-6CA85323C1BD}">
          <p14:sldIdLst>
            <p14:sldId id="2051"/>
            <p14:sldId id="2147478592"/>
          </p14:sldIdLst>
        </p14:section>
        <p14:section name="Transparent Data Encryption" id="{A34CA26F-5067-455C-B96F-0174EE6EEA13}">
          <p14:sldIdLst>
            <p14:sldId id="2147479570"/>
            <p14:sldId id="2147479680"/>
            <p14:sldId id="2147479590"/>
            <p14:sldId id="2147479649"/>
            <p14:sldId id="2147479591"/>
            <p14:sldId id="2147479592"/>
            <p14:sldId id="2147479593"/>
            <p14:sldId id="2147479594"/>
          </p14:sldIdLst>
        </p14:section>
        <p14:section name="Always Encrypted" id="{E74B51C2-CE93-4547-B57F-2E1B27B223AE}">
          <p14:sldIdLst>
            <p14:sldId id="2147479596"/>
            <p14:sldId id="2147479597"/>
            <p14:sldId id="2147479598"/>
            <p14:sldId id="2147479599"/>
            <p14:sldId id="2147479600"/>
            <p14:sldId id="2147479601"/>
            <p14:sldId id="2147479602"/>
            <p14:sldId id="2147479603"/>
            <p14:sldId id="2147479604"/>
          </p14:sldIdLst>
        </p14:section>
        <p14:section name="Ledger" id="{CDE7D0D9-AD05-48EE-835F-1C82994267F7}">
          <p14:sldIdLst>
            <p14:sldId id="2147479605"/>
            <p14:sldId id="2147479606"/>
            <p14:sldId id="2147479607"/>
            <p14:sldId id="2147479608"/>
            <p14:sldId id="2147479609"/>
            <p14:sldId id="2147479610"/>
            <p14:sldId id="2147479543"/>
            <p14:sldId id="2147479611"/>
          </p14:sldIdLst>
        </p14:section>
        <p14:section name="Closing" id="{89624DBB-4AAE-4904-BF55-E0E109D23CB9}">
          <p14:sldIdLst>
            <p14:sldId id="2147479612"/>
            <p14:sldId id="2123258919"/>
            <p14:sldId id="2147478215"/>
            <p14:sldId id="309"/>
            <p14:sldId id="21474796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E53914-B92B-0699-237E-F5613C05A2CF}" name="Pieter Vanhove" initials="" userId="S::pivanho@microsoft.com::693f52f5-896b-4611-9da5-bf0e42c17631" providerId="AD"/>
  <p188:author id="{45B724B9-A036-CBF7-ECFB-27BD5C4E253D}" name="Mirek Sztajno" initials="MS" userId="S::mireks@microsoft.com::73816e85-0d22-4f58-a306-c3e4edbf9c96" providerId="AD"/>
  <p188:author id="{4C29A7CD-B7A8-7918-8E16-6F1B8EAA4CF4}" name="Michael Howard (CYBER SECURITY)" initials="MS" userId="S::mikehow@ntdev.microsoft.com::8afb6b88-41c2-4f1f-9c8f-ff737af6626a"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64C"/>
    <a:srgbClr val="C03BC4"/>
    <a:srgbClr val="E8E6DF"/>
    <a:srgbClr val="F4F3F5"/>
    <a:srgbClr val="0078D4"/>
    <a:srgbClr val="F0F0F0"/>
    <a:srgbClr val="8C8279"/>
    <a:srgbClr val="FFB900"/>
    <a:srgbClr val="091F2C"/>
    <a:srgbClr val="2A44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EE18A4-DB80-47DF-8319-7541D8FF97E5}" v="5" dt="2024-05-21T08:27:59.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8481" autoAdjust="0"/>
  </p:normalViewPr>
  <p:slideViewPr>
    <p:cSldViewPr snapToGrid="0">
      <p:cViewPr varScale="1">
        <p:scale>
          <a:sx n="125" d="100"/>
          <a:sy n="125" d="100"/>
        </p:scale>
        <p:origin x="1584" y="90"/>
      </p:cViewPr>
      <p:guideLst/>
    </p:cSldViewPr>
  </p:slideViewPr>
  <p:outlineViewPr>
    <p:cViewPr>
      <p:scale>
        <a:sx n="33" d="100"/>
        <a:sy n="33" d="100"/>
      </p:scale>
      <p:origin x="0" y="-2334"/>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0" d="100"/>
          <a:sy n="80" d="100"/>
        </p:scale>
        <p:origin x="306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2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font" Target="fonts/font11.fntdata"/><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notesMaster" Target="notesMasters/notesMaster1.xml"/><Relationship Id="rId34" Type="http://schemas.openxmlformats.org/officeDocument/2006/relationships/slide" Target="slides/slide29.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viewProps" Target="viewProps.xml"/></Relationships>
</file>

<file path=ppt/comments/modernComment_7FFFEC40_40C9F279.xml><?xml version="1.0" encoding="utf-8"?>
<p188:cmLst xmlns:a="http://schemas.openxmlformats.org/drawingml/2006/main" xmlns:r="http://schemas.openxmlformats.org/officeDocument/2006/relationships" xmlns:p188="http://schemas.microsoft.com/office/powerpoint/2018/8/main">
  <p188:cm id="{FEA71F2B-6628-4784-A1C7-4AE9C67FF6D9}" authorId="{45B724B9-A036-CBF7-ECFB-27BD5C4E253D}" status="resolved" created="2023-10-03T18:44:57.934">
    <ac:deMkLst xmlns:ac="http://schemas.microsoft.com/office/drawing/2013/main/command">
      <pc:docMk xmlns:pc="http://schemas.microsoft.com/office/powerpoint/2013/main/command"/>
      <pc:sldMk xmlns:pc="http://schemas.microsoft.com/office/powerpoint/2013/main/command" cId="1086976633" sldId="2147478592"/>
      <ac:spMk id="73" creationId="{93ACB878-6793-03C7-08E5-FAF7971B3C41}"/>
    </ac:deMkLst>
    <p188:replyLst/>
    <p188:txBody>
      <a:bodyPr/>
      <a:lstStyle/>
      <a:p>
        <a:r>
          <a:rPr lang="en-US"/>
          <a:t>Should we call it "inactive"?  
We may say : 
Encryption of data at rest stored in database files, backup….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5/21/2024 10:26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5/21/2024 10:26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azure/azure-sql/database/logical-servers?view=azuresq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azure/azure-sql/database/logical-servers?view=azuresq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learn.microsoft.com/en-us/azure/azure-monitor/insights/key-vault-insights-overview"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5/21/2024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51662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Now, we are expanding the capabilities of Always Encrypted with a technology called secure enclaves.</a:t>
            </a:r>
            <a:endParaRPr lang="en-US" dirty="0"/>
          </a:p>
          <a:p>
            <a:endParaRPr lang="en-US" dirty="0">
              <a:latin typeface="Segoe UI Light"/>
              <a:cs typeface="Segoe UI Light"/>
            </a:endParaRPr>
          </a:p>
          <a:p>
            <a:r>
              <a:rPr lang="en-US" dirty="0">
                <a:latin typeface="Segoe UI Light"/>
                <a:cs typeface="Segoe UI Light"/>
              </a:rPr>
              <a:t>When processing SQL queries, the database engine delegates computations on encrypted data to a secure enclave. The enclave decrypts the data and performs computations on plaintext. This can be done safely, because the enclave is a black box to the containing database engine process and the OS, so DBAs or machine admins cannot see the data inside the enclave.</a:t>
            </a:r>
            <a:endParaRPr lang="en-US" dirty="0">
              <a:cs typeface="Segoe UI Light"/>
            </a:endParaRPr>
          </a:p>
          <a:p>
            <a:endParaRPr lang="en-US" dirty="0"/>
          </a:p>
          <a:p>
            <a:r>
              <a:rPr lang="en-US" dirty="0">
                <a:latin typeface="Segoe UI Light"/>
                <a:cs typeface="Segoe UI Light"/>
              </a:rPr>
              <a:t>By leveraging secure enclaves, Always Encrypted can support rich confidential queries, including pattern matching, range comparisons, sorting and more. It also enables in-place cryptographic operations, such as encrypting existing data or rotating the keys.</a:t>
            </a:r>
            <a:endParaRPr lang="en-US" dirty="0"/>
          </a:p>
          <a:p>
            <a:endParaRPr lang="en-US" dirty="0"/>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1818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Enable a VBS enclave for a database</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Query encrypted columns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Show a user without permissions to keys cannot access plaintext data</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dirty="0">
                <a:solidFill>
                  <a:prstClr val="black"/>
                </a:solidFill>
                <a:latin typeface="Segoe UI"/>
              </a:rPr>
              <a:t>What application changes are needed?</a:t>
            </a:r>
            <a:endPar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endParaRPr>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30881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1562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Digital Trust is a necessity in today’s world – it enables customers and businesses to carry out transactions in a way that is secure, and ethical for all parties involved.</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lvl="1"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Traditional approach to ensure trust is expensive and inefficient. It involves expensive audits and trusted intermediaries, such as clearing houses.</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lvl="1"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Blockchain technologies are promising, but they are complex, introduce completely new programming languages and platforms, offer limited data management capabilities, and poor performance.</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Ledger bakes trust into the RDBMS by adopting crypto technologies, found in distributed blockchains, without bringing their complexities. </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lvl="1"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Ledger cryptographically links the data and the track record of data changes in a blockchain structure, to make the data tamper-evident and verifiable.</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lvl="1"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Ledger brings the benefits of blockchains to relational databases, which are much easier and cheaper to deploy and maintain, provide rich data management capabilities, offer much better performance, and are more environmentally friendly, compared to distributed blockchain technologies. Developers can use the tools and the language they are already familiar with. </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Two primary scenarios for ledger are:</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lvl="1"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Streamlining compliance audits. Ledger can provide cryptographic proof of data integrity to auditors, to streamline the auditing process. It also nonrepudiation regarding the integrity of the system's data.</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lvl="1"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Multi-party business processes. Blockchain is a great solution for multiple-party networks where trust is low between parties that participate on the network. Many of these networks are fundamentally centralized solutions where trust is important, but a fully decentralized infrastructure is a heavyweight solution. Ledger provides a solution for these networks. Participants can verify the integrity of the centrally housed data, without the complexity and performance implications that network consensus introduces in a blockchain network.</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lvl="2"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According to Gartner (Predicts 2019: Blockchain Technologies Published: 5 December 2018 ID: G00374551), “Ninety percent of permissioned blockchain projects are misaligned to blockchain technology, because they remain centralized database projects at the core. These projects can be implemented more quickly, more cost-effectively, and with less risk and higher quality by avoiding blockchain altogether.”</a:t>
            </a:r>
            <a:endParaRPr lang="en-US" sz="1800" b="0" i="0" dirty="0">
              <a:solidFill>
                <a:srgbClr val="444444"/>
              </a:solidFill>
              <a:effectLst/>
              <a:latin typeface="Arial" panose="020B0604020202020204" pitchFamily="34" charset="0"/>
            </a:endParaRPr>
          </a:p>
          <a:p>
            <a:endParaRPr lang="en-US" dirty="0"/>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55261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Updatable tables are typically the pattern of application.</a:t>
            </a:r>
          </a:p>
          <a:p>
            <a:pPr marL="0" indent="0">
              <a:buNone/>
            </a:pPr>
            <a:r>
              <a:rPr lang="en-US" dirty="0"/>
              <a:t>When you update a particular column in a row, we save the previous row version into the history table. Similar to temporal tables, it’s actually build on temporal.</a:t>
            </a:r>
          </a:p>
          <a:p>
            <a:pPr marL="0" indent="0">
              <a:buNone/>
            </a:pPr>
            <a:r>
              <a:rPr lang="en-US" dirty="0"/>
              <a:t>We also add metadata into the history table like the </a:t>
            </a:r>
            <a:r>
              <a:rPr lang="en-US" dirty="0" err="1"/>
              <a:t>transactionid</a:t>
            </a:r>
            <a:r>
              <a:rPr lang="en-US" dirty="0"/>
              <a:t>, commit timestamp, etc.</a:t>
            </a:r>
          </a:p>
          <a:p>
            <a:pPr marL="0" indent="0">
              <a:buNone/>
            </a:pPr>
            <a:r>
              <a:rPr lang="en-US" dirty="0"/>
              <a:t>The Ledger view gives you a chronical overview of your database. Shows the current value of you record but also the historical values.</a:t>
            </a:r>
          </a:p>
          <a:p>
            <a:pPr marL="0" indent="0">
              <a:buNone/>
            </a:pPr>
            <a:endParaRPr lang="en-US" dirty="0"/>
          </a:p>
          <a:p>
            <a:pPr marL="0" indent="0">
              <a:buNone/>
            </a:pPr>
            <a:r>
              <a:rPr lang="en-US" dirty="0"/>
              <a:t>Data is protected in what we call the database ledger.</a:t>
            </a:r>
          </a:p>
          <a:p>
            <a:pPr marL="0" indent="0">
              <a:buNone/>
            </a:pPr>
            <a:r>
              <a:rPr lang="en-US" dirty="0"/>
              <a:t>It as Blockchain structure that is implemented in SQL.</a:t>
            </a:r>
          </a:p>
          <a:p>
            <a:pPr marL="0" indent="0">
              <a:buNone/>
            </a:pPr>
            <a:r>
              <a:rPr lang="en-US" b="0" i="0" dirty="0">
                <a:solidFill>
                  <a:srgbClr val="333333"/>
                </a:solidFill>
                <a:effectLst/>
                <a:latin typeface="SegoeUI"/>
              </a:rPr>
              <a:t>Each transaction that the database executes is cryptographically hashed (SHA-256). Transactions are then cryptographically linked together, like a Blockchain. </a:t>
            </a:r>
          </a:p>
          <a:p>
            <a:pPr marL="0" indent="0">
              <a:buNone/>
            </a:pPr>
            <a:r>
              <a:rPr lang="en-US" b="0" i="0" dirty="0">
                <a:solidFill>
                  <a:srgbClr val="333333"/>
                </a:solidFill>
                <a:effectLst/>
                <a:latin typeface="SegoeUI"/>
              </a:rPr>
              <a:t>Cryptographically hashed database digests represent the state of the database. </a:t>
            </a:r>
            <a:endParaRPr lang="en-US" dirty="0"/>
          </a:p>
          <a:p>
            <a:pPr marL="0" indent="0">
              <a:buNone/>
            </a:pPr>
            <a:endParaRPr lang="en-US" dirty="0"/>
          </a:p>
          <a:p>
            <a:pPr marL="0" indent="0">
              <a:buNone/>
            </a:pPr>
            <a:endParaRPr lang="en-US" dirty="0"/>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9867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Once the block is produced, that root hash representing that block is then pushed outside of SQL.</a:t>
            </a:r>
          </a:p>
          <a:p>
            <a:pPr marL="0" indent="0">
              <a:buNone/>
            </a:pPr>
            <a:r>
              <a:rPr lang="en-US" dirty="0"/>
              <a:t>We push it into a trusted storage location like Azure Immutable blobs or a new service we have Azure Confidential Ledger.</a:t>
            </a:r>
          </a:p>
          <a:p>
            <a:pPr marL="0" indent="0">
              <a:buNone/>
            </a:pPr>
            <a:endParaRPr lang="en-US" dirty="0"/>
          </a:p>
          <a:p>
            <a:pPr marL="0" indent="0">
              <a:buNone/>
            </a:pPr>
            <a:r>
              <a:rPr lang="en-US" dirty="0"/>
              <a:t>This is where it comes interesting now because an external auditor for example, can run a stored procedure that effectively references that database digest and trusted storage</a:t>
            </a:r>
          </a:p>
          <a:p>
            <a:pPr marL="0" indent="0">
              <a:buNone/>
            </a:pPr>
            <a:r>
              <a:rPr lang="en-US" dirty="0"/>
              <a:t>We recalculate the hashes real-time inside a SQL and either the hashes match or don’t match what was in the digest.</a:t>
            </a:r>
          </a:p>
          <a:p>
            <a:pPr marL="0" indent="0">
              <a:buNone/>
            </a:pPr>
            <a:r>
              <a:rPr lang="en-US" dirty="0"/>
              <a:t>If they don’t match, we know that a tampering event has occurred.</a:t>
            </a:r>
          </a:p>
          <a:p>
            <a:pPr marL="0" indent="0">
              <a:buNone/>
            </a:pPr>
            <a:r>
              <a:rPr lang="en-US" dirty="0"/>
              <a:t>Easy to proof that tampering hasn’t occurred is really powerful.</a:t>
            </a:r>
          </a:p>
          <a:p>
            <a:pPr marL="0" indent="0">
              <a:buNone/>
            </a:pPr>
            <a:endParaRPr lang="en-US" dirty="0"/>
          </a:p>
          <a:p>
            <a:pPr marL="0" indent="0">
              <a:buNone/>
            </a:pPr>
            <a:endParaRPr lang="en-US" dirty="0"/>
          </a:p>
          <a:p>
            <a:pPr marL="0" indent="0">
              <a:buNone/>
            </a:pPr>
            <a:r>
              <a:rPr lang="en-US" dirty="0"/>
              <a:t>We also have append-only tables. Very similar except that we block update and deletes. </a:t>
            </a:r>
          </a:p>
          <a:p>
            <a:pPr marL="0" indent="0">
              <a:buNone/>
            </a:pPr>
            <a:endParaRPr lang="en-US" dirty="0"/>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65213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are three customers that are currently moving to production with Ledger in Finance, Supply-Chain and Healthcare.</a:t>
            </a:r>
            <a:endParaRPr lang="en-US" dirty="0"/>
          </a:p>
          <a:p>
            <a:pPr marL="285750" indent="-285750">
              <a:buFont typeface="Arial"/>
              <a:buChar char="•"/>
            </a:pPr>
            <a:r>
              <a:rPr lang="en-US" dirty="0"/>
              <a:t>RTGS - Managed cross-currency transactions between banks and records transactions in ledger tables</a:t>
            </a:r>
            <a:endParaRPr lang="en-US" dirty="0">
              <a:cs typeface="Calibri"/>
            </a:endParaRPr>
          </a:p>
          <a:p>
            <a:pPr marL="285750" indent="-285750">
              <a:buFont typeface="Arial"/>
              <a:buChar char="•"/>
            </a:pPr>
            <a:r>
              <a:rPr lang="en-US" dirty="0">
                <a:cs typeface="Calibri"/>
              </a:rPr>
              <a:t>Lenovo – stores laptop configuration and specifications in ledger tables to allow customers to verify the integrity of their new laptop and prevent supply chain attacks.</a:t>
            </a:r>
          </a:p>
          <a:p>
            <a:pPr marL="285750" indent="-285750">
              <a:buFont typeface="Arial"/>
              <a:buChar char="•"/>
            </a:pPr>
            <a:r>
              <a:rPr lang="en-US" dirty="0" err="1">
                <a:cs typeface="Calibri"/>
              </a:rPr>
              <a:t>Qode</a:t>
            </a:r>
            <a:r>
              <a:rPr lang="en-US" dirty="0">
                <a:cs typeface="Calibri"/>
              </a:rPr>
              <a:t> stores medical and audit-related information in ledger tables to easily prove their integrity to auditors and regulators</a:t>
            </a:r>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992721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Update a record in updatable ledger table</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dirty="0">
                <a:solidFill>
                  <a:prstClr val="black"/>
                </a:solidFill>
                <a:latin typeface="Segoe UI"/>
              </a:rPr>
              <a:t>Tamper with the data</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Proof that the data can(not) be trusted</a:t>
            </a:r>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20211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rPr>
              <a:t>Contoso Clinic is using an application called Patient Hub to manage all the patient information, treatments, medications, etc.</a:t>
            </a:r>
            <a:endParaRPr lang="en-BE"/>
          </a:p>
        </p:txBody>
      </p:sp>
      <p:sp>
        <p:nvSpPr>
          <p:cNvPr id="5" name="Footer Placeholder 4"/>
          <p:cNvSpPr>
            <a:spLocks noGrp="1"/>
          </p:cNvSpPr>
          <p:nvPr>
            <p:ph type="ftr" sz="quarter" idx="4294967295"/>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5/21/2024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050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900" dirty="0">
                <a:effectLst/>
                <a:latin typeface="Calibri" panose="020F0502020204030204" pitchFamily="34" charset="0"/>
              </a:rPr>
              <a:t>In this demo we are going to use 3 different types of users:</a:t>
            </a:r>
          </a:p>
          <a:p>
            <a:pPr marL="0" marR="0">
              <a:spcBef>
                <a:spcPts val="0"/>
              </a:spcBef>
              <a:spcAft>
                <a:spcPts val="0"/>
              </a:spcAft>
            </a:pPr>
            <a:r>
              <a:rPr lang="en-US" sz="9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900" dirty="0">
                <a:effectLst/>
                <a:latin typeface="Calibri" panose="020F0502020204030204" pitchFamily="34" charset="0"/>
              </a:rPr>
              <a:t>Christina , a patient at the hospital</a:t>
            </a:r>
          </a:p>
          <a:p>
            <a:pPr rtl="0" fontAlgn="ctr">
              <a:spcBef>
                <a:spcPts val="0"/>
              </a:spcBef>
              <a:spcAft>
                <a:spcPts val="0"/>
              </a:spcAft>
              <a:buFont typeface="Arial" panose="020B0604020202020204" pitchFamily="34" charset="0"/>
              <a:buChar char="•"/>
            </a:pPr>
            <a:r>
              <a:rPr lang="en-US" sz="900" dirty="0">
                <a:effectLst/>
                <a:latin typeface="Calibri" panose="020F0502020204030204" pitchFamily="34" charset="0"/>
              </a:rPr>
              <a:t>Betty, a nurse at the hospital</a:t>
            </a:r>
          </a:p>
          <a:p>
            <a:pPr rtl="0" fontAlgn="ctr">
              <a:spcBef>
                <a:spcPts val="0"/>
              </a:spcBef>
              <a:spcAft>
                <a:spcPts val="0"/>
              </a:spcAft>
              <a:buFont typeface="Arial" panose="020B0604020202020204" pitchFamily="34" charset="0"/>
              <a:buChar char="•"/>
            </a:pPr>
            <a:r>
              <a:rPr lang="en-US" sz="900" dirty="0">
                <a:effectLst/>
                <a:latin typeface="Calibri" panose="020F0502020204030204" pitchFamily="34" charset="0"/>
              </a:rPr>
              <a:t>Michael, an auditor</a:t>
            </a:r>
          </a:p>
          <a:p>
            <a:endParaRPr lang="en-US" dirty="0"/>
          </a:p>
          <a:p>
            <a:pPr marL="0" marR="0">
              <a:spcBef>
                <a:spcPts val="0"/>
              </a:spcBef>
              <a:spcAft>
                <a:spcPts val="0"/>
              </a:spcAft>
            </a:pPr>
            <a:r>
              <a:rPr lang="en-US" sz="900" dirty="0">
                <a:effectLst/>
                <a:latin typeface="Calibri" panose="020F0502020204030204" pitchFamily="34" charset="0"/>
              </a:rPr>
              <a:t>Christina just had a surgery on her knee. She’ still laughing on this picture but I can assure you that she is in a lot of pain </a:t>
            </a:r>
            <a:r>
              <a:rPr lang="en-US" sz="900" dirty="0">
                <a:effectLst/>
                <a:latin typeface="Calibri" panose="020F0502020204030204" pitchFamily="34" charset="0"/>
                <a:sym typeface="Wingdings" panose="05000000000000000000" pitchFamily="2" charset="2"/>
              </a:rPr>
              <a:t></a:t>
            </a:r>
            <a:r>
              <a:rPr lang="en-US" sz="900" dirty="0">
                <a:effectLst/>
                <a:latin typeface="Calibri" panose="020F0502020204030204" pitchFamily="34" charset="0"/>
              </a:rPr>
              <a:t>. The doctor subscribed 4 pain killers per day but Christina thinks this is not sufficient to get her through the day.</a:t>
            </a:r>
          </a:p>
          <a:p>
            <a:pPr marL="0" marR="0">
              <a:spcBef>
                <a:spcPts val="0"/>
              </a:spcBef>
              <a:spcAft>
                <a:spcPts val="0"/>
              </a:spcAft>
            </a:pPr>
            <a:r>
              <a:rPr lang="en-US" sz="900" dirty="0">
                <a:effectLst/>
                <a:latin typeface="Calibri" panose="020F0502020204030204" pitchFamily="34" charset="0"/>
              </a:rPr>
              <a:t>She asked the doctor to subscribe an extra doses, but he refused. Christina is desperate and really wants the extra doses.</a:t>
            </a:r>
          </a:p>
          <a:p>
            <a:pPr marL="0" marR="0">
              <a:spcBef>
                <a:spcPts val="0"/>
              </a:spcBef>
              <a:spcAft>
                <a:spcPts val="0"/>
              </a:spcAft>
            </a:pPr>
            <a:r>
              <a:rPr lang="en-US" sz="900" dirty="0">
                <a:effectLst/>
                <a:latin typeface="Calibri" panose="020F0502020204030204" pitchFamily="34" charset="0"/>
              </a:rPr>
              <a:t>Her friend Betty is a nurse at the hospital, so he asks her a favor. Betty should access Christina’s patient file and modify the subscription of the pain killers.</a:t>
            </a:r>
          </a:p>
          <a:p>
            <a:pPr marL="0" marR="0">
              <a:spcBef>
                <a:spcPts val="0"/>
              </a:spcBef>
              <a:spcAft>
                <a:spcPts val="0"/>
              </a:spcAft>
            </a:pPr>
            <a:r>
              <a:rPr lang="en-US" sz="900" dirty="0">
                <a:effectLst/>
                <a:latin typeface="Calibri" panose="020F0502020204030204" pitchFamily="34" charset="0"/>
              </a:rPr>
              <a:t>They both think that they can modify the data without anyone noticing it. Unfortunately for Betty and Christina, the patient table is an updatable ledger table, which means all changes, along with Betty's identity and the timestamp, have been persisted in a tamper-evident ledger data structures.</a:t>
            </a:r>
          </a:p>
          <a:p>
            <a:pPr rtl="0" fontAlgn="ctr">
              <a:spcBef>
                <a:spcPts val="0"/>
              </a:spcBef>
              <a:spcAft>
                <a:spcPts val="0"/>
              </a:spcAft>
              <a:buFont typeface="+mj-lt"/>
              <a:buNone/>
            </a:pPr>
            <a:endParaRPr lang="en-US" sz="900" b="0" i="0" dirty="0">
              <a:effectLst/>
              <a:latin typeface="Calibri" panose="020F0502020204030204" pitchFamily="34" charset="0"/>
            </a:endParaRPr>
          </a:p>
          <a:p>
            <a:pPr rtl="0" fontAlgn="ctr">
              <a:spcBef>
                <a:spcPts val="0"/>
              </a:spcBef>
              <a:spcAft>
                <a:spcPts val="0"/>
              </a:spcAft>
              <a:buFont typeface="+mj-lt"/>
              <a:buNone/>
            </a:pPr>
            <a:r>
              <a:rPr lang="en-US" sz="900" b="0" i="0" dirty="0">
                <a:effectLst/>
                <a:latin typeface="Calibri" panose="020F0502020204030204" pitchFamily="34" charset="0"/>
              </a:rPr>
              <a:t>Let's assume, a few weeks later, Michael, who is an auditor, performs a routine review of changes in the Patients hub database. As his first step, Michael runs the ledger verification to make sure he can trust the data, he's going to examine. Once the ledger verification is successful, Michael can browse the content of the ledger view for the medications table. He notices a suspicious update operation performed by Betty, who will not be able to effectively deny she has updated Christina’s subscription, because the data in the ledger table has been cryptographically verified as genuine and it clearly shows Betty updated Christina’s subscription.</a:t>
            </a:r>
          </a:p>
          <a:p>
            <a:pPr marL="0" marR="0">
              <a:spcBef>
                <a:spcPts val="0"/>
              </a:spcBef>
              <a:spcAft>
                <a:spcPts val="0"/>
              </a:spcAft>
            </a:pPr>
            <a:endParaRPr lang="en-US" sz="900" dirty="0">
              <a:effectLst/>
              <a:latin typeface="Calibri" panose="020F0502020204030204" pitchFamily="34" charset="0"/>
            </a:endParaRPr>
          </a:p>
          <a:p>
            <a:endParaRPr lang="en-BE" dirty="0"/>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98999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071114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79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Transparent data encryption is a security feature that enables the encryption of your data at rest, so that only authorized users can access it. By using this feature, you can protect your data without modifying any of your applications. Transparent data encryption supports both service-managed keys and customer-managed keys. You can choose to use your own encryption keys created in Azure Key Vault or use service-managed keys that are supported by default for Azure SQL. With transparent data encryption, you can also enable cross-tenant key access and integrate with Azure Key Vault, which allows you to manage your keys and secrets in a secure and centralized location. Lastly, it uses the latest TLS 1.3 encryption technology to secure your data in transit, which can help you protect your data from attackers and internet service providers who might try to view or tamper with your data in transit.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34919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The Database Encryption Key (DEK) is encrypted using AES 256 algorithm.</a:t>
            </a:r>
          </a:p>
          <a:p>
            <a:pPr marL="228600" marR="0" lvl="0"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The DEK is protected using TDE protector that encrypts the DEK</a:t>
            </a:r>
          </a:p>
          <a:p>
            <a:pPr marL="228600" marR="0" lvl="0"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There are two TDE DEK protectors:</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System-managed key (SMK) –also known as platform managed key</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2200" b="0" i="0" u="none" strike="noStrike" kern="100" cap="none" spc="0" normalizeH="0" baseline="0" noProof="0" dirty="0">
                <a:ln>
                  <a:noFill/>
                </a:ln>
                <a:solidFill>
                  <a:srgbClr val="161616"/>
                </a:solidFill>
                <a:effectLst/>
                <a:uLnTx/>
                <a:uFillTx/>
                <a:latin typeface="Calibri" panose="020F0502020204030204"/>
                <a:ea typeface="Aptos" panose="020B0004020202020204" pitchFamily="34" charset="0"/>
                <a:cs typeface="Times New Roman" panose="02020603050405020304" pitchFamily="18" charset="0"/>
              </a:rPr>
              <a:t>The protector uses built-in server certificate a unique for each server </a:t>
            </a:r>
            <a:endPar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endParaRP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2200" b="0" i="0" u="none" strike="noStrike" kern="100" cap="none" spc="0" normalizeH="0" baseline="0" noProof="0" dirty="0">
                <a:ln>
                  <a:noFill/>
                </a:ln>
                <a:solidFill>
                  <a:srgbClr val="161616"/>
                </a:solidFill>
                <a:effectLst/>
                <a:uLnTx/>
                <a:uFillTx/>
                <a:latin typeface="Calibri" panose="020F0502020204030204"/>
                <a:ea typeface="Aptos" panose="020B0004020202020204" pitchFamily="34" charset="0"/>
                <a:cs typeface="Times New Roman" panose="02020603050405020304" pitchFamily="18" charset="0"/>
              </a:rPr>
              <a:t>The build-in certificate is automatically rotated (at least once a year) </a:t>
            </a:r>
            <a:endPar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endParaRP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Default for Azure SQL </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Customer-managed key (CMK)</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2200" b="0" i="0" u="none" strike="noStrike" kern="100" cap="none" spc="0" normalizeH="0" baseline="0" noProof="0" dirty="0">
                <a:ln>
                  <a:noFill/>
                </a:ln>
                <a:solidFill>
                  <a:srgbClr val="161616"/>
                </a:solidFill>
                <a:effectLst/>
                <a:uLnTx/>
                <a:uFillTx/>
                <a:latin typeface="Calibri" panose="020F0502020204030204"/>
                <a:ea typeface="Aptos" panose="020B0004020202020204" pitchFamily="34" charset="0"/>
                <a:cs typeface="Times New Roman" panose="02020603050405020304" pitchFamily="18" charset="0"/>
              </a:rPr>
              <a:t>The protector uses a customer-managed asymmetric key</a:t>
            </a:r>
            <a:endPar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endParaRP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2200" b="0" i="0" u="none" strike="noStrike" kern="100" cap="none" spc="0" normalizeH="0" baseline="0" noProof="0" dirty="0">
                <a:ln>
                  <a:noFill/>
                </a:ln>
                <a:solidFill>
                  <a:srgbClr val="161616"/>
                </a:solidFill>
                <a:effectLst/>
                <a:uLnTx/>
                <a:uFillTx/>
                <a:latin typeface="Calibri" panose="020F0502020204030204"/>
                <a:ea typeface="Aptos" panose="020B0004020202020204" pitchFamily="34" charset="0"/>
                <a:cs typeface="Times New Roman" panose="02020603050405020304" pitchFamily="18" charset="0"/>
              </a:rPr>
              <a:t>The key is stored in a customer-owned and managed Azure Key Vault (AKV)</a:t>
            </a:r>
            <a:endPar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endParaRPr>
          </a:p>
          <a:p>
            <a:pPr marL="1143000" marR="0" lvl="2" indent="-228600" algn="l" defTabSz="914400" rtl="0" eaLnBrk="1" fontAlgn="auto" latinLnBrk="0" hangingPunct="1">
              <a:lnSpc>
                <a:spcPct val="107000"/>
              </a:lnSpc>
              <a:spcBef>
                <a:spcPts val="0"/>
              </a:spcBef>
              <a:spcAft>
                <a:spcPts val="800"/>
              </a:spcAft>
              <a:buClrTx/>
              <a:buSzTx/>
              <a:buFont typeface="Wingdings" panose="05000000000000000000" pitchFamily="2" charset="2"/>
              <a:buChar char=""/>
              <a:tabLst/>
              <a:defRPr/>
            </a:pPr>
            <a:r>
              <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Can be generated in ley vault or transferred for from vault to HSM device </a:t>
            </a:r>
          </a:p>
          <a:p>
            <a:pPr marL="1143000" marR="0" lvl="2" indent="-228600" algn="l" defTabSz="914400" rtl="0" eaLnBrk="1" fontAlgn="auto" latinLnBrk="0" hangingPunct="1">
              <a:lnSpc>
                <a:spcPct val="107000"/>
              </a:lnSpc>
              <a:spcBef>
                <a:spcPts val="0"/>
              </a:spcBef>
              <a:spcAft>
                <a:spcPts val="800"/>
              </a:spcAft>
              <a:buClrTx/>
              <a:buSzTx/>
              <a:buFont typeface="Wingdings" panose="05000000000000000000" pitchFamily="2" charset="2"/>
              <a:buChar char=""/>
              <a:tabLst/>
              <a:defRPr/>
            </a:pPr>
            <a:r>
              <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Such key never leaves the AKV</a:t>
            </a:r>
          </a:p>
          <a:p>
            <a:pPr marL="228600" marR="0" lvl="0" indent="-228600" algn="l" defTabSz="914400" rtl="0" eaLnBrk="1" fontAlgn="auto" latinLnBrk="0" hangingPunct="1">
              <a:lnSpc>
                <a:spcPct val="107000"/>
              </a:lnSpc>
              <a:spcBef>
                <a:spcPts val="0"/>
              </a:spcBef>
              <a:spcAft>
                <a:spcPts val="800"/>
              </a:spcAft>
              <a:buClrTx/>
              <a:buSzTx/>
              <a:buFont typeface="Wingdings" panose="05000000000000000000" pitchFamily="2" charset="2"/>
              <a:buChar char=""/>
              <a:tabLst/>
              <a:defRPr/>
            </a:pPr>
            <a:r>
              <a:rPr kumimoji="0" lang="en-US" sz="2200" b="0" i="0" u="none" strike="noStrike" kern="100" cap="none" spc="0" normalizeH="0" baseline="0" noProof="0" dirty="0">
                <a:ln>
                  <a:noFill/>
                </a:ln>
                <a:solidFill>
                  <a:prstClr val="black"/>
                </a:solidFill>
                <a:effectLst/>
                <a:uLnTx/>
                <a:uFillTx/>
                <a:latin typeface="Calibri" panose="020F0502020204030204"/>
                <a:ea typeface="Aptos" panose="020B0004020202020204" pitchFamily="34" charset="0"/>
                <a:cs typeface="Times New Roman" panose="02020603050405020304" pitchFamily="18" charset="0"/>
              </a:rPr>
              <a:t>TDE encryption can be disabled</a:t>
            </a:r>
          </a:p>
          <a:p>
            <a:r>
              <a:rPr lang="en-US" b="0" i="0" dirty="0">
                <a:solidFill>
                  <a:srgbClr val="161616"/>
                </a:solidFill>
                <a:effectLst/>
                <a:latin typeface="Segoe UI" panose="020B0502040204020203" pitchFamily="34" charset="0"/>
              </a:rPr>
              <a:t>For Azure SQL Database and Azure Synapse, the TDE protector is set at the </a:t>
            </a:r>
            <a:r>
              <a:rPr lang="en-US" b="0" i="0" u="none" strike="noStrike" dirty="0">
                <a:effectLst/>
                <a:latin typeface="Segoe UI" panose="020B0502040204020203" pitchFamily="34" charset="0"/>
                <a:hlinkClick r:id="rId3"/>
              </a:rPr>
              <a:t>server</a:t>
            </a:r>
            <a:r>
              <a:rPr lang="en-US" b="0" i="0" dirty="0">
                <a:solidFill>
                  <a:srgbClr val="161616"/>
                </a:solidFill>
                <a:effectLst/>
                <a:latin typeface="Segoe UI" panose="020B0502040204020203" pitchFamily="34" charset="0"/>
              </a:rPr>
              <a:t> level and is inherited by all databases associated with that server.</a:t>
            </a:r>
          </a:p>
          <a:p>
            <a:endParaRPr lang="en-US" b="0" i="0" dirty="0">
              <a:solidFill>
                <a:srgbClr val="161616"/>
              </a:solidFill>
              <a:effectLst/>
              <a:latin typeface="Segoe UI" panose="020B0502040204020203" pitchFamily="34" charset="0"/>
            </a:endParaRP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Remote storage is used by Editions: Basic – Standard – General Purpose and Hyperscale</a:t>
            </a:r>
          </a:p>
          <a:p>
            <a:r>
              <a:rPr lang="en-US" b="0" i="0" dirty="0">
                <a:solidFill>
                  <a:srgbClr val="161616"/>
                </a:solidFill>
                <a:effectLst/>
                <a:latin typeface="Segoe UI" panose="020B0502040204020203" pitchFamily="34" charset="0"/>
              </a:rPr>
              <a:t>Local Storage is used by Premium and Business Critical and is not encrypted.</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With remote storage you get double encryption of your data.</a:t>
            </a:r>
          </a:p>
          <a:p>
            <a:r>
              <a:rPr lang="en-US" b="0" i="0" dirty="0">
                <a:solidFill>
                  <a:srgbClr val="161616"/>
                </a:solidFill>
                <a:effectLst/>
                <a:latin typeface="Segoe UI" panose="020B0502040204020203" pitchFamily="34" charset="0"/>
              </a:rPr>
              <a:t>With local storage the data is only encrypted with TDE. Which means that if you disable TDE on a Premium or BC DB that your data is NOT encrypted. We strongly recommend to always use TDE.</a:t>
            </a:r>
            <a:endParaRPr lang="en-BE" dirty="0"/>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90744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In order for the </a:t>
            </a:r>
            <a:r>
              <a:rPr lang="en-US" b="0" i="0" u="none" strike="noStrike" dirty="0">
                <a:solidFill>
                  <a:srgbClr val="161616"/>
                </a:solidFill>
                <a:effectLst/>
                <a:latin typeface="Segoe UI" panose="020B0502040204020203" pitchFamily="34" charset="0"/>
                <a:hlinkClick r:id="rId3"/>
              </a:rPr>
              <a:t>logical server in Azure</a:t>
            </a:r>
            <a:r>
              <a:rPr lang="en-US" b="0" i="0" dirty="0">
                <a:solidFill>
                  <a:srgbClr val="161616"/>
                </a:solidFill>
                <a:effectLst/>
                <a:latin typeface="Segoe UI" panose="020B0502040204020203" pitchFamily="34" charset="0"/>
              </a:rPr>
              <a:t> to use the TDE protector stored in AKV for encryption of the DEK, the key vault administrator needs to give the following access rights to the server using its unique Microsoft Entra identity:</a:t>
            </a:r>
          </a:p>
          <a:p>
            <a:pPr algn="l">
              <a:buFont typeface="Arial" panose="020B0604020202020204" pitchFamily="34" charset="0"/>
              <a:buChar char="•"/>
            </a:pPr>
            <a:r>
              <a:rPr lang="en-US" b="1" i="0" dirty="0">
                <a:solidFill>
                  <a:srgbClr val="161616"/>
                </a:solidFill>
                <a:effectLst/>
                <a:latin typeface="Segoe UI" panose="020B0502040204020203" pitchFamily="34" charset="0"/>
              </a:rPr>
              <a:t>get</a:t>
            </a:r>
            <a:r>
              <a:rPr lang="en-US" b="0" i="0" dirty="0">
                <a:solidFill>
                  <a:srgbClr val="161616"/>
                </a:solidFill>
                <a:effectLst/>
                <a:latin typeface="Segoe UI" panose="020B0502040204020203" pitchFamily="34" charset="0"/>
              </a:rPr>
              <a:t> - for retrieving the public part and properties of the key in the Key Vault</a:t>
            </a:r>
          </a:p>
          <a:p>
            <a:pPr algn="l">
              <a:buFont typeface="Arial" panose="020B0604020202020204" pitchFamily="34" charset="0"/>
              <a:buChar char="•"/>
            </a:pPr>
            <a:r>
              <a:rPr lang="en-US" b="1" i="0" dirty="0" err="1">
                <a:solidFill>
                  <a:srgbClr val="161616"/>
                </a:solidFill>
                <a:effectLst/>
                <a:latin typeface="Segoe UI" panose="020B0502040204020203" pitchFamily="34" charset="0"/>
              </a:rPr>
              <a:t>wrapKey</a:t>
            </a:r>
            <a:r>
              <a:rPr lang="en-US" b="0" i="0" dirty="0">
                <a:solidFill>
                  <a:srgbClr val="161616"/>
                </a:solidFill>
                <a:effectLst/>
                <a:latin typeface="Segoe UI" panose="020B0502040204020203" pitchFamily="34" charset="0"/>
              </a:rPr>
              <a:t> - to be able to protect (encrypt) DEK</a:t>
            </a:r>
          </a:p>
          <a:p>
            <a:pPr algn="l">
              <a:buFont typeface="Arial" panose="020B0604020202020204" pitchFamily="34" charset="0"/>
              <a:buChar char="•"/>
            </a:pPr>
            <a:r>
              <a:rPr lang="en-US" b="1" i="0" dirty="0" err="1">
                <a:solidFill>
                  <a:srgbClr val="161616"/>
                </a:solidFill>
                <a:effectLst/>
                <a:latin typeface="Segoe UI" panose="020B0502040204020203" pitchFamily="34" charset="0"/>
              </a:rPr>
              <a:t>unwrapKey</a:t>
            </a:r>
            <a:r>
              <a:rPr lang="en-US" b="0" i="0" dirty="0">
                <a:solidFill>
                  <a:srgbClr val="161616"/>
                </a:solidFill>
                <a:effectLst/>
                <a:latin typeface="Segoe UI" panose="020B0502040204020203" pitchFamily="34" charset="0"/>
              </a:rPr>
              <a:t> - to be able to unprotect (decrypt) DEK</a:t>
            </a:r>
          </a:p>
          <a:p>
            <a:pPr algn="l"/>
            <a:r>
              <a:rPr lang="en-US" b="0" i="0" dirty="0">
                <a:solidFill>
                  <a:srgbClr val="161616"/>
                </a:solidFill>
                <a:effectLst/>
                <a:latin typeface="Segoe UI" panose="020B0502040204020203" pitchFamily="34" charset="0"/>
              </a:rPr>
              <a:t>Key vault administrator can also </a:t>
            </a:r>
            <a:r>
              <a:rPr lang="en-US" b="0" i="0" u="none" strike="noStrike" dirty="0">
                <a:solidFill>
                  <a:srgbClr val="161616"/>
                </a:solidFill>
                <a:effectLst/>
                <a:latin typeface="Segoe UI" panose="020B0502040204020203" pitchFamily="34" charset="0"/>
                <a:hlinkClick r:id="rId4"/>
              </a:rPr>
              <a:t>enable logging of key vault audit events</a:t>
            </a:r>
            <a:r>
              <a:rPr lang="en-US" b="0" i="0" dirty="0">
                <a:solidFill>
                  <a:srgbClr val="161616"/>
                </a:solidFill>
                <a:effectLst/>
                <a:latin typeface="Segoe UI" panose="020B0502040204020203" pitchFamily="34" charset="0"/>
              </a:rPr>
              <a:t>, so they can be audited later.</a:t>
            </a:r>
          </a:p>
          <a:p>
            <a:pPr algn="l"/>
            <a:r>
              <a:rPr lang="en-US" b="0" i="0" dirty="0">
                <a:solidFill>
                  <a:srgbClr val="161616"/>
                </a:solidFill>
                <a:effectLst/>
                <a:latin typeface="Segoe UI" panose="020B0502040204020203" pitchFamily="34" charset="0"/>
              </a:rPr>
              <a:t>When server is configured to use a TDE protector from AKV, the server sends the DEK of each TDE-enabled database to the key vault for encryption. Key vault returns the encrypted DEK, which is then stored in the user database.</a:t>
            </a:r>
          </a:p>
          <a:p>
            <a:pPr algn="l"/>
            <a:r>
              <a:rPr lang="en-US" b="0" i="0" dirty="0">
                <a:solidFill>
                  <a:srgbClr val="161616"/>
                </a:solidFill>
                <a:effectLst/>
                <a:latin typeface="Segoe UI" panose="020B0502040204020203" pitchFamily="34" charset="0"/>
              </a:rPr>
              <a:t>When needed, server sends protected DEK to the key vault for decryption.</a:t>
            </a:r>
          </a:p>
          <a:p>
            <a:pPr algn="l"/>
            <a:r>
              <a:rPr lang="en-US" b="0" i="0" dirty="0">
                <a:solidFill>
                  <a:srgbClr val="161616"/>
                </a:solidFill>
                <a:effectLst/>
                <a:latin typeface="Segoe UI" panose="020B0502040204020203" pitchFamily="34" charset="0"/>
              </a:rPr>
              <a:t>Auditors can use Azure Monitor to review key vault </a:t>
            </a:r>
            <a:r>
              <a:rPr lang="en-US" b="0" i="0" dirty="0" err="1">
                <a:solidFill>
                  <a:srgbClr val="161616"/>
                </a:solidFill>
                <a:effectLst/>
                <a:latin typeface="Segoe UI" panose="020B0502040204020203" pitchFamily="34" charset="0"/>
              </a:rPr>
              <a:t>AuditEvent</a:t>
            </a:r>
            <a:r>
              <a:rPr lang="en-US" b="0" i="0" dirty="0">
                <a:solidFill>
                  <a:srgbClr val="161616"/>
                </a:solidFill>
                <a:effectLst/>
                <a:latin typeface="Segoe UI" panose="020B0502040204020203" pitchFamily="34" charset="0"/>
              </a:rPr>
              <a:t> logs, if logging is enabled.</a:t>
            </a:r>
          </a:p>
          <a:p>
            <a:endParaRPr lang="en-BE" dirty="0"/>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22926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 diagram below summarizes the new functionality indicated above. It presents two separate Microsoft Entra tenants. The Best Services tenant that contains the Azure SQL logical server with two databases, DB 1 and DB 2, and the Azure Key Vault 1 with a Key 1 accessing the database DB 1 using UMI 1. Both UMI 1 and Key 1 represent the server level setting. By default, all databases created initially on this server inherit this setting for TDE with CMK. The Contoso tenant represents a client tenant that contains Azure Key Vault 2 with a Key 2 assessing the database DB 2 across the tenant as part of the database level CMK cross-tenant support using Key 2 and UMI 2 setup for this database.</a:t>
            </a:r>
          </a:p>
          <a:p>
            <a:br>
              <a:rPr lang="en-US" dirty="0"/>
            </a:br>
            <a:endParaRPr lang="en-BE" dirty="0"/>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88978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View the Azure Key Vault setting with CMKs being used</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View the CMK setting at the server level</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Demo the steps to create a databases using database-level CMK</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View the newly created database with database-level CMK</a:t>
            </a:r>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8236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TDE and TLS do not protect the data from rogue DBAs who can run arbitrary queries against the database to easily retrieve any data they want. OS administrators can also exfiltrate the data, for example by extracting it from the memory of the SQL Server process.</a:t>
            </a:r>
          </a:p>
          <a:p>
            <a:pPr marL="0" marR="0" lvl="0" indent="0" algn="l" defTabSz="932600" rtl="0" eaLnBrk="1" fontAlgn="auto" latinLnBrk="0" hangingPunct="1">
              <a:lnSpc>
                <a:spcPct val="100000"/>
              </a:lnSpc>
              <a:spcBef>
                <a:spcPts val="0"/>
              </a:spcBef>
              <a:spcAft>
                <a:spcPts val="0"/>
              </a:spcAft>
              <a:buClrTx/>
              <a:buSzTx/>
              <a:buFontTx/>
              <a:buNone/>
              <a:tabLst/>
              <a:defRPr/>
            </a:pPr>
            <a:r>
              <a:rPr lang="en-US" dirty="0"/>
              <a:t>The goal of encryption in use is to </a:t>
            </a:r>
            <a:r>
              <a:rPr lang="en-US" dirty="0">
                <a:latin typeface="Segoe UI Light"/>
                <a:cs typeface="Segoe UI Light"/>
              </a:rPr>
              <a:t>ensure that privileged but unauthorized users of the database system - admins, hackers and malware - can’t access the data (at least not in plaintext).</a:t>
            </a:r>
          </a:p>
          <a:p>
            <a:pPr marL="0" marR="0" lvl="0" indent="0" algn="l" defTabSz="932600" rtl="0" eaLnBrk="1" fontAlgn="auto" latinLnBrk="0" hangingPunct="1">
              <a:lnSpc>
                <a:spcPct val="100000"/>
              </a:lnSpc>
              <a:spcBef>
                <a:spcPts val="0"/>
              </a:spcBef>
              <a:spcAft>
                <a:spcPts val="0"/>
              </a:spcAft>
              <a:buClrTx/>
              <a:buSzTx/>
              <a:buFontTx/>
              <a:buNone/>
              <a:tabLst/>
              <a:defRPr/>
            </a:pPr>
            <a:r>
              <a:rPr lang="en-US" dirty="0">
                <a:latin typeface="Segoe UI Light"/>
                <a:cs typeface="Segoe UI Light"/>
              </a:rPr>
              <a:t>At the same time, we want to ensure the database system remains useful and can process queries while the data is protected. We call this vision confidential computation. </a:t>
            </a:r>
          </a:p>
          <a:p>
            <a:pPr marL="0" marR="0" lvl="0" indent="0" algn="l" defTabSz="932600" rtl="0" eaLnBrk="1" fontAlgn="auto" latinLnBrk="0" hangingPunct="1">
              <a:lnSpc>
                <a:spcPct val="100000"/>
              </a:lnSpc>
              <a:spcBef>
                <a:spcPts val="0"/>
              </a:spcBef>
              <a:spcAft>
                <a:spcPts val="0"/>
              </a:spcAft>
              <a:buClrTx/>
              <a:buSzTx/>
              <a:buFontTx/>
              <a:buNone/>
              <a:tabLst/>
              <a:defRPr/>
            </a:pPr>
            <a:endParaRPr lang="en-US" dirty="0">
              <a:latin typeface="Segoe UI Light"/>
              <a:cs typeface="Segoe UI Light"/>
            </a:endParaRPr>
          </a:p>
          <a:p>
            <a:pPr marL="0" marR="0" lvl="0" indent="0" algn="l" defTabSz="932600" rtl="0" eaLnBrk="1" fontAlgn="auto" latinLnBrk="0" hangingPunct="1">
              <a:lnSpc>
                <a:spcPct val="100000"/>
              </a:lnSpc>
              <a:spcBef>
                <a:spcPts val="0"/>
              </a:spcBef>
              <a:spcAft>
                <a:spcPts val="0"/>
              </a:spcAft>
              <a:buClrTx/>
              <a:buSzTx/>
              <a:buFontTx/>
              <a:buNone/>
              <a:tabLst/>
              <a:defRPr/>
            </a:pPr>
            <a:r>
              <a:rPr lang="en-US" dirty="0">
                <a:latin typeface="Segoe UI Light"/>
                <a:cs typeface="Segoe UI Light"/>
              </a:rPr>
              <a:t>One approach for confidential computing involves using special encryption algorithms that make it possible for the database system to process queries without ever decrypting data/</a:t>
            </a:r>
            <a:endParaRPr lang="en-US" dirty="0"/>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42190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We started a journey towards the confidential computing vision in 2015 and we released the initial version of Always Encrypted.</a:t>
            </a:r>
          </a:p>
          <a:p>
            <a:endParaRPr lang="en-US" dirty="0">
              <a:latin typeface="Segoe UI Light"/>
              <a:cs typeface="Segoe UI Light"/>
            </a:endParaRPr>
          </a:p>
          <a:p>
            <a:r>
              <a:rPr lang="en-US" dirty="0">
                <a:latin typeface="Segoe UI Light"/>
                <a:cs typeface="Segoe UI Light"/>
              </a:rPr>
              <a:t>Always Encrypted (it’s original version) is a client-side encryption technology: the data gets encrypted on the client side (within the client driver) before being stored in the database. The data is never decrypted inside the database. This provides strong, but computations on protected data is restricted to just one operation – equality comparison, which is supported via deterministic encryption. </a:t>
            </a:r>
          </a:p>
          <a:p>
            <a:endParaRPr lang="en-US" dirty="0">
              <a:latin typeface="Segoe UI Light"/>
              <a:cs typeface="Segoe UI Light"/>
            </a:endParaRPr>
          </a:p>
          <a:p>
            <a:r>
              <a:rPr lang="en-US" dirty="0">
                <a:latin typeface="Segoe UI Light"/>
                <a:cs typeface="Segoe UI Light"/>
              </a:rPr>
              <a:t>Anna at end: OK this is pretty advanced technology. But, if we can only do equality comparison, is that going to be a bit limiting?</a:t>
            </a:r>
          </a:p>
          <a:p>
            <a:endParaRPr lang="en-B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5/21/2024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052184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Tree>
    <p:extLst>
      <p:ext uri="{BB962C8B-B14F-4D97-AF65-F5344CB8AC3E}">
        <p14:creationId xmlns:p14="http://schemas.microsoft.com/office/powerpoint/2010/main" val="28010968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9783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275901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46E8-D4CE-2F58-1510-F9C515512EF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D7355C5C-17E7-BAFE-2DE1-B2D645514A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6032DA2-9F3D-CBEC-4755-6E1918EF7506}"/>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5" name="Footer Placeholder 4">
            <a:extLst>
              <a:ext uri="{FF2B5EF4-FFF2-40B4-BE49-F238E27FC236}">
                <a16:creationId xmlns:a16="http://schemas.microsoft.com/office/drawing/2014/main" id="{5AC9CE76-640E-5157-7B51-6A9305B8C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BD15F-ED34-89FB-D132-ACE1121413DE}"/>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5665656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2728230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9404318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25713191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37215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7102816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4007439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5EA-0E57-B9F1-AC24-990C20A0A4C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4079B0-CA2E-970B-8434-A2AF7752DA1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ADF931-E3C1-1E0C-C038-6A1262E8171F}"/>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5" name="Footer Placeholder 4">
            <a:extLst>
              <a:ext uri="{FF2B5EF4-FFF2-40B4-BE49-F238E27FC236}">
                <a16:creationId xmlns:a16="http://schemas.microsoft.com/office/drawing/2014/main" id="{397CAE79-9B1B-D6B6-2729-9A5E2B9EC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88A7-4D4B-E298-37B1-F77B3916A7B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455313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71FD6-33E0-2040-45C9-164DEC5A9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3BDA95-0DDB-08BC-079E-0F75B082EA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7560B5-F692-EDD5-6D04-D9A5EE7C83D1}"/>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5" name="Footer Placeholder 4">
            <a:extLst>
              <a:ext uri="{FF2B5EF4-FFF2-40B4-BE49-F238E27FC236}">
                <a16:creationId xmlns:a16="http://schemas.microsoft.com/office/drawing/2014/main" id="{6A717E0E-5288-F7B7-8530-D3F6A9DE3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AA9C9-DC12-1035-8CEB-55828072D4D2}"/>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3615107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863A-C6E3-2A45-6E79-3EAD718C0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DA9438-72B6-1420-F28B-4C31D93B29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739C1C-2569-9C57-865C-DE7D327112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630CCC-4C22-5A33-5E30-D47024D6139D}"/>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6" name="Footer Placeholder 5">
            <a:extLst>
              <a:ext uri="{FF2B5EF4-FFF2-40B4-BE49-F238E27FC236}">
                <a16:creationId xmlns:a16="http://schemas.microsoft.com/office/drawing/2014/main" id="{97FFC9A7-FF49-4545-B2D5-672A0F4E5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19CF51-49D9-00BB-B689-26C03AB6A324}"/>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772050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9D5F-480F-8497-ED83-BA0FB63DEA34}"/>
              </a:ext>
            </a:extLst>
          </p:cNvPr>
          <p:cNvSpPr>
            <a:spLocks noGrp="1"/>
          </p:cNvSpPr>
          <p:nvPr>
            <p:ph type="title"/>
          </p:nvPr>
        </p:nvSpPr>
        <p:spPr>
          <a:xfrm>
            <a:off x="839788" y="365125"/>
            <a:ext cx="865057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0475AD-A3DA-6F7F-DEE3-4A0D55FFD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B50444-C4B7-BF77-E77E-32363E5DE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E2C262-6AE0-AAE5-11C9-FDF32E4CE8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637F91-2EC2-E4F2-334F-4C0C1AAE2A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BDF604-7A2C-09FA-748F-0AA262B03704}"/>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8" name="Footer Placeholder 7">
            <a:extLst>
              <a:ext uri="{FF2B5EF4-FFF2-40B4-BE49-F238E27FC236}">
                <a16:creationId xmlns:a16="http://schemas.microsoft.com/office/drawing/2014/main" id="{9F5CDB47-8ECC-918D-17AB-7EABD29206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E7ED50-068B-EB42-17A0-EF43328626AA}"/>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24846478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2BD0-3E8F-915C-23F3-4FFF40C28B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E57ABD-964D-D1CB-61C2-086DBC52B816}"/>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4" name="Footer Placeholder 3">
            <a:extLst>
              <a:ext uri="{FF2B5EF4-FFF2-40B4-BE49-F238E27FC236}">
                <a16:creationId xmlns:a16="http://schemas.microsoft.com/office/drawing/2014/main" id="{6FE9639E-E6C4-F10B-274F-ECD5D6F9B0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C8FADB-9722-FDB8-B825-864C61B9F713}"/>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5980773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6F395-F0CD-D071-58F0-98D923414B5D}"/>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3" name="Footer Placeholder 2">
            <a:extLst>
              <a:ext uri="{FF2B5EF4-FFF2-40B4-BE49-F238E27FC236}">
                <a16:creationId xmlns:a16="http://schemas.microsoft.com/office/drawing/2014/main" id="{893E10D7-DCE6-9773-E24E-4EBCF2607F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E3F035-63A4-992E-886B-D827C2C866C9}"/>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2477359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2912-2EB3-7935-32F8-6C235A03F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1E4228-55C4-BA66-9130-8E67E9D393FB}"/>
              </a:ext>
            </a:extLst>
          </p:cNvPr>
          <p:cNvSpPr>
            <a:spLocks noGrp="1"/>
          </p:cNvSpPr>
          <p:nvPr>
            <p:ph idx="1"/>
          </p:nvPr>
        </p:nvSpPr>
        <p:spPr>
          <a:xfrm>
            <a:off x="5183188" y="1126836"/>
            <a:ext cx="6172200" cy="473421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80ACB25-3607-0C37-09BE-F9B3381E7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249070-EE56-FD1E-9EE1-4782C9086568}"/>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6" name="Footer Placeholder 5">
            <a:extLst>
              <a:ext uri="{FF2B5EF4-FFF2-40B4-BE49-F238E27FC236}">
                <a16:creationId xmlns:a16="http://schemas.microsoft.com/office/drawing/2014/main" id="{15091F71-1703-5E8F-1C8A-AAA2026B7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BC3BA-9DAF-76B5-0592-BF039C40B926}"/>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42378059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C3EE-DD3D-CC0A-9622-34AF2925E9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6F5ECF-C541-6FC8-65E5-0C48F86A93D6}"/>
              </a:ext>
            </a:extLst>
          </p:cNvPr>
          <p:cNvSpPr>
            <a:spLocks noGrp="1"/>
          </p:cNvSpPr>
          <p:nvPr>
            <p:ph type="pic" idx="1"/>
          </p:nvPr>
        </p:nvSpPr>
        <p:spPr>
          <a:xfrm>
            <a:off x="5183188" y="1117600"/>
            <a:ext cx="6172200" cy="4743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C8BC86-F3CB-0712-0F2B-63F3D994B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008B2-EEFD-36BF-E8C7-B270B96BAD0C}"/>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6" name="Footer Placeholder 5">
            <a:extLst>
              <a:ext uri="{FF2B5EF4-FFF2-40B4-BE49-F238E27FC236}">
                <a16:creationId xmlns:a16="http://schemas.microsoft.com/office/drawing/2014/main" id="{B5F7105F-11BE-92C7-4A21-3AA3CF934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593FA3-679C-7B34-E566-8D1680AA933F}"/>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0082247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6F395-F0CD-D071-58F0-98D923414B5D}"/>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3" name="Footer Placeholder 2">
            <a:extLst>
              <a:ext uri="{FF2B5EF4-FFF2-40B4-BE49-F238E27FC236}">
                <a16:creationId xmlns:a16="http://schemas.microsoft.com/office/drawing/2014/main" id="{893E10D7-DCE6-9773-E24E-4EBCF2607F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E3F035-63A4-992E-886B-D827C2C866C9}"/>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22081234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6F395-F0CD-D071-58F0-98D923414B5D}"/>
              </a:ext>
            </a:extLst>
          </p:cNvPr>
          <p:cNvSpPr>
            <a:spLocks noGrp="1"/>
          </p:cNvSpPr>
          <p:nvPr>
            <p:ph type="dt" sz="half" idx="10"/>
          </p:nvPr>
        </p:nvSpPr>
        <p:spPr/>
        <p:txBody>
          <a:bodyPr/>
          <a:lstStyle/>
          <a:p>
            <a:fld id="{8F218A68-7E6F-4792-81EA-3F8FCF2AD9D6}" type="datetimeFigureOut">
              <a:rPr lang="en-US" smtClean="0"/>
              <a:t>5/21/2024</a:t>
            </a:fld>
            <a:endParaRPr lang="en-US"/>
          </a:p>
        </p:txBody>
      </p:sp>
      <p:sp>
        <p:nvSpPr>
          <p:cNvPr id="3" name="Footer Placeholder 2">
            <a:extLst>
              <a:ext uri="{FF2B5EF4-FFF2-40B4-BE49-F238E27FC236}">
                <a16:creationId xmlns:a16="http://schemas.microsoft.com/office/drawing/2014/main" id="{893E10D7-DCE6-9773-E24E-4EBCF2607F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E3F035-63A4-992E-886B-D827C2C866C9}"/>
              </a:ext>
            </a:extLst>
          </p:cNvPr>
          <p:cNvSpPr>
            <a:spLocks noGrp="1"/>
          </p:cNvSpPr>
          <p:nvPr>
            <p:ph type="sldNum" sz="quarter" idx="12"/>
          </p:nvPr>
        </p:nvSpPr>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583245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2.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image" Target="../media/image46.pn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03"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90" r:id="rId50"/>
    <p:sldLayoutId id="2147485491" r:id="rId51"/>
    <p:sldLayoutId id="2147485516" r:id="rId52"/>
    <p:sldLayoutId id="2147485517" r:id="rId53"/>
    <p:sldLayoutId id="2147485525" r:id="rId54"/>
    <p:sldLayoutId id="2147485499" r:id="rId55"/>
    <p:sldLayoutId id="2147485518" r:id="rId56"/>
    <p:sldLayoutId id="2147485511" r:id="rId57"/>
    <p:sldLayoutId id="2147485519" r:id="rId58"/>
    <p:sldLayoutId id="2147485520" r:id="rId59"/>
    <p:sldLayoutId id="2147485521" r:id="rId60"/>
    <p:sldLayoutId id="2147485504" r:id="rId61"/>
    <p:sldLayoutId id="2147485505" r:id="rId62"/>
    <p:sldLayoutId id="2147485506" r:id="rId63"/>
    <p:sldLayoutId id="2147485507" r:id="rId64"/>
    <p:sldLayoutId id="2147485508" r:id="rId65"/>
    <p:sldLayoutId id="2147485509" r:id="rId66"/>
    <p:sldLayoutId id="2147485522" r:id="rId67"/>
    <p:sldLayoutId id="2147485493" r:id="rId68"/>
    <p:sldLayoutId id="2147485494" r:id="rId69"/>
    <p:sldLayoutId id="2147485495" r:id="rId70"/>
    <p:sldLayoutId id="2147485496" r:id="rId7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720FCF-99F2-7A24-42F1-EBD4F3377E2E}"/>
              </a:ext>
            </a:extLst>
          </p:cNvPr>
          <p:cNvSpPr>
            <a:spLocks noGrp="1"/>
          </p:cNvSpPr>
          <p:nvPr>
            <p:ph type="title"/>
          </p:nvPr>
        </p:nvSpPr>
        <p:spPr>
          <a:xfrm>
            <a:off x="838200" y="365125"/>
            <a:ext cx="864754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8BC20CC-F572-DE62-0AAB-CCC4574102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96A2F9E-3C55-8F8A-D67A-7C9AA57BE0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218A68-7E6F-4792-81EA-3F8FCF2AD9D6}" type="datetimeFigureOut">
              <a:rPr lang="en-US" smtClean="0"/>
              <a:t>5/21/2024</a:t>
            </a:fld>
            <a:endParaRPr lang="en-US"/>
          </a:p>
        </p:txBody>
      </p:sp>
      <p:sp>
        <p:nvSpPr>
          <p:cNvPr id="5" name="Footer Placeholder 4">
            <a:extLst>
              <a:ext uri="{FF2B5EF4-FFF2-40B4-BE49-F238E27FC236}">
                <a16:creationId xmlns:a16="http://schemas.microsoft.com/office/drawing/2014/main" id="{A5D8732D-4FFE-1FB3-4CFA-9B128DD831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4B36AF-2FAC-96CE-CCF7-B6189B2DE1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D103C2-89A1-4FCA-87EF-DAE6FA725F66}" type="slidenum">
              <a:rPr lang="en-US" smtClean="0"/>
              <a:t>‹#›</a:t>
            </a:fld>
            <a:endParaRPr lang="en-US"/>
          </a:p>
        </p:txBody>
      </p:sp>
    </p:spTree>
    <p:extLst>
      <p:ext uri="{BB962C8B-B14F-4D97-AF65-F5344CB8AC3E}">
        <p14:creationId xmlns:p14="http://schemas.microsoft.com/office/powerpoint/2010/main" val="2864945916"/>
      </p:ext>
    </p:extLst>
  </p:cSld>
  <p:clrMap bg1="lt1" tx1="dk1" bg2="lt2" tx2="dk2" accent1="accent1" accent2="accent2" accent3="accent3" accent4="accent4" accent5="accent5" accent6="accent6" hlink="hlink" folHlink="folHlink"/>
  <p:sldLayoutIdLst>
    <p:sldLayoutId id="2147485527" r:id="rId1"/>
    <p:sldLayoutId id="2147485528" r:id="rId2"/>
    <p:sldLayoutId id="2147485529" r:id="rId3"/>
    <p:sldLayoutId id="2147485530" r:id="rId4"/>
    <p:sldLayoutId id="2147485531" r:id="rId5"/>
    <p:sldLayoutId id="2147485532" r:id="rId6"/>
    <p:sldLayoutId id="2147485533" r:id="rId7"/>
    <p:sldLayoutId id="2147485534" r:id="rId8"/>
    <p:sldLayoutId id="2147485535" r:id="rId9"/>
    <p:sldLayoutId id="2147485536" r:id="rId10"/>
    <p:sldLayoutId id="2147485537" r:id="rId11"/>
    <p:sldLayoutId id="2147485538" r:id="rId12"/>
    <p:sldLayoutId id="2147485539" r:id="rId13"/>
    <p:sldLayoutId id="2147485540" r:id="rId14"/>
    <p:sldLayoutId id="2147485541" r:id="rId15"/>
    <p:sldLayoutId id="2147485542" r:id="rId16"/>
    <p:sldLayoutId id="2147485543" r:id="rId17"/>
  </p:sldLayoutIdLst>
  <p:txStyles>
    <p:titleStyle>
      <a:lvl1pPr algn="l" defTabSz="914400" rtl="0" eaLnBrk="1" latinLnBrk="0" hangingPunct="1">
        <a:lnSpc>
          <a:spcPct val="90000"/>
        </a:lnSpc>
        <a:spcBef>
          <a:spcPct val="0"/>
        </a:spcBef>
        <a:buNone/>
        <a:defRPr sz="4400" kern="1200">
          <a:solidFill>
            <a:schemeClr val="tx1"/>
          </a:solidFill>
          <a:latin typeface="Oswald" pitchFamily="2" charset="-18"/>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swald" pitchFamily="2" charset="-1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swald" pitchFamily="2"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swald" pitchFamily="2"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swald" pitchFamily="2"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swald"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65.png"/><Relationship Id="rId5" Type="http://schemas.openxmlformats.org/officeDocument/2006/relationships/image" Target="../media/image64.emf"/><Relationship Id="rId4" Type="http://schemas.openxmlformats.org/officeDocument/2006/relationships/image" Target="../media/image63.svg"/></Relationships>
</file>

<file path=ppt/slides/_rels/slide1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sv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5.emf"/><Relationship Id="rId7" Type="http://schemas.openxmlformats.org/officeDocument/2006/relationships/image" Target="../media/image71.sv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70.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73.sv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5.emf"/><Relationship Id="rId7" Type="http://schemas.openxmlformats.org/officeDocument/2006/relationships/image" Target="../media/image77.sv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76.png"/><Relationship Id="rId11" Type="http://schemas.openxmlformats.org/officeDocument/2006/relationships/image" Target="../media/image71.svg"/><Relationship Id="rId5" Type="http://schemas.openxmlformats.org/officeDocument/2006/relationships/image" Target="../media/image79.emf"/><Relationship Id="rId10" Type="http://schemas.openxmlformats.org/officeDocument/2006/relationships/image" Target="../media/image70.png"/><Relationship Id="rId4" Type="http://schemas.openxmlformats.org/officeDocument/2006/relationships/image" Target="../media/image78.emf"/><Relationship Id="rId9" Type="http://schemas.openxmlformats.org/officeDocument/2006/relationships/image" Target="../media/image73.svg"/></Relationships>
</file>

<file path=ppt/slides/_rels/slide25.xml.rels><?xml version="1.0" encoding="UTF-8" standalone="yes"?>
<Relationships xmlns="http://schemas.openxmlformats.org/package/2006/relationships"><Relationship Id="rId8" Type="http://schemas.openxmlformats.org/officeDocument/2006/relationships/hyperlink" Target="https://aka.ms/rtgs-case-study" TargetMode="External"/><Relationship Id="rId3" Type="http://schemas.openxmlformats.org/officeDocument/2006/relationships/image" Target="../media/image80.png"/><Relationship Id="rId7" Type="http://schemas.openxmlformats.org/officeDocument/2006/relationships/hyperlink" Target="https://aka.ms/lenovo-case-study"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hyperlink" Target="https://aka.ms/qode-case-study"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6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microsoft.com/office/2018/10/relationships/comments" Target="../comments/modernComment_7FFFEC40_40C9F279.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hyperlink" Target="../VBS%20in%20SQL%20DB/Presentations/Internal/aka.ms/AlwaysEncryptedEnclavesAzureSQLDB" TargetMode="External"/><Relationship Id="rId7" Type="http://schemas.openxmlformats.org/officeDocument/2006/relationships/hyperlink" Target="https://azsecuritypodcast.net/" TargetMode="External"/><Relationship Id="rId2" Type="http://schemas.openxmlformats.org/officeDocument/2006/relationships/hyperlink" Target="../VBS%20in%20SQL%20DB/Presentations/Internal/aka.ms/sqldb-enclaves-blog" TargetMode="External"/><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hyperlink" Target="../VBS%20in%20SQL%20DB/Presentations/Internal/aka.ms/AlwaysEncryptedEnclavesSQLDBWebinar" TargetMode="External"/><Relationship Id="rId4" Type="http://schemas.openxmlformats.org/officeDocument/2006/relationships/hyperlink" Target="../VBS%20in%20SQL%20DB/Presentations/Internal/aka.ms/AlwaysEncryptedEnclavesAzureSQLDBTutorial"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hyperlink" Target="https://aka.ms/ledger-data-exposed" TargetMode="External"/><Relationship Id="rId3" Type="http://schemas.openxmlformats.org/officeDocument/2006/relationships/hyperlink" Target="https://aka.ms/rtgs-case-study" TargetMode="External"/><Relationship Id="rId7" Type="http://schemas.openxmlformats.org/officeDocument/2006/relationships/image" Target="../media/image70.png"/><Relationship Id="rId12" Type="http://schemas.openxmlformats.org/officeDocument/2006/relationships/hyperlink" Target="https://aka.ms/ledger-podcast" TargetMode="External"/><Relationship Id="rId2" Type="http://schemas.openxmlformats.org/officeDocument/2006/relationships/notesSlide" Target="../notesSlides/notesSlide21.xml"/><Relationship Id="rId1" Type="http://schemas.openxmlformats.org/officeDocument/2006/relationships/slideLayout" Target="../slideLayouts/slideLayout68.xml"/><Relationship Id="rId6" Type="http://schemas.openxmlformats.org/officeDocument/2006/relationships/hyperlink" Target="https://aka.ms/lenovo-case-study" TargetMode="External"/><Relationship Id="rId11" Type="http://schemas.openxmlformats.org/officeDocument/2006/relationships/hyperlink" Target="https://aka.ms/ledger-demo" TargetMode="External"/><Relationship Id="rId5" Type="http://schemas.openxmlformats.org/officeDocument/2006/relationships/hyperlink" Target="https://aka.ms/sqlledger" TargetMode="External"/><Relationship Id="rId10" Type="http://schemas.openxmlformats.org/officeDocument/2006/relationships/image" Target="../media/image73.svg"/><Relationship Id="rId4" Type="http://schemas.openxmlformats.org/officeDocument/2006/relationships/hyperlink" Target="https://aka.ms/sql-ledger-whitepaper" TargetMode="External"/><Relationship Id="rId9" Type="http://schemas.openxmlformats.org/officeDocument/2006/relationships/image" Target="../media/image72.png"/><Relationship Id="rId14" Type="http://schemas.openxmlformats.org/officeDocument/2006/relationships/hyperlink" Target="https://aka.ms/qode-case-study"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2" Type="http://schemas.openxmlformats.org/officeDocument/2006/relationships/hyperlink" Target="mailto:Pieter.Vanhove@microsoft.com" TargetMode="Externa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58.svg"/></Relationships>
</file>

<file path=ppt/slides/_rels/slide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687117"/>
            <a:ext cx="4978400" cy="1846659"/>
          </a:xfrm>
        </p:spPr>
        <p:txBody>
          <a:bodyPr/>
          <a:lstStyle/>
          <a:p>
            <a:r>
              <a:rPr lang="en-US" dirty="0"/>
              <a:t>Data Encryption &amp; Integrity: Innovations in Azure SQL</a:t>
            </a:r>
          </a:p>
        </p:txBody>
      </p:sp>
      <p:sp>
        <p:nvSpPr>
          <p:cNvPr id="5" name="Text Placeholder 4"/>
          <p:cNvSpPr>
            <a:spLocks noGrp="1"/>
          </p:cNvSpPr>
          <p:nvPr>
            <p:ph type="body" sz="quarter" idx="12"/>
          </p:nvPr>
        </p:nvSpPr>
        <p:spPr>
          <a:xfrm>
            <a:off x="584200" y="3962400"/>
            <a:ext cx="4978400" cy="738664"/>
          </a:xfrm>
        </p:spPr>
        <p:txBody>
          <a:bodyPr/>
          <a:lstStyle/>
          <a:p>
            <a:r>
              <a:rPr lang="en-US" dirty="0"/>
              <a:t>Pieter Vanhove</a:t>
            </a:r>
          </a:p>
          <a:p>
            <a:r>
              <a:rPr lang="en-US" dirty="0"/>
              <a:t>Program Manager</a:t>
            </a:r>
          </a:p>
          <a:p>
            <a:r>
              <a:rPr lang="en-US" dirty="0"/>
              <a:t>Microsoft</a:t>
            </a:r>
          </a:p>
        </p:txBody>
      </p:sp>
    </p:spTree>
    <p:extLst>
      <p:ext uri="{BB962C8B-B14F-4D97-AF65-F5344CB8AC3E}">
        <p14:creationId xmlns:p14="http://schemas.microsoft.com/office/powerpoint/2010/main" val="5715897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C23FE0-B7E3-8DB9-A103-9E2448600BE5}"/>
              </a:ext>
            </a:extLst>
          </p:cNvPr>
          <p:cNvSpPr>
            <a:spLocks noGrp="1"/>
          </p:cNvSpPr>
          <p:nvPr>
            <p:ph type="title"/>
          </p:nvPr>
        </p:nvSpPr>
        <p:spPr/>
        <p:txBody>
          <a:bodyPr/>
          <a:lstStyle/>
          <a:p>
            <a:r>
              <a:rPr lang="en-US" dirty="0"/>
              <a:t>Cross-tenant support for Database-level CMK</a:t>
            </a:r>
            <a:endParaRPr lang="en-BE" dirty="0"/>
          </a:p>
        </p:txBody>
      </p:sp>
      <p:sp>
        <p:nvSpPr>
          <p:cNvPr id="6" name="Oval 5">
            <a:extLst>
              <a:ext uri="{FF2B5EF4-FFF2-40B4-BE49-F238E27FC236}">
                <a16:creationId xmlns:a16="http://schemas.microsoft.com/office/drawing/2014/main" id="{A18B9BC5-D583-1871-1BC7-CB225558EA51}"/>
              </a:ext>
              <a:ext uri="{C183D7F6-B498-43B3-948B-1728B52AA6E4}">
                <adec:decorative xmlns:adec="http://schemas.microsoft.com/office/drawing/2017/decorative" val="1"/>
              </a:ext>
            </a:extLst>
          </p:cNvPr>
          <p:cNvSpPr/>
          <p:nvPr/>
        </p:nvSpPr>
        <p:spPr>
          <a:xfrm>
            <a:off x="8630306" y="5404136"/>
            <a:ext cx="2060282" cy="964442"/>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7" name="TextBox 6">
            <a:extLst>
              <a:ext uri="{FF2B5EF4-FFF2-40B4-BE49-F238E27FC236}">
                <a16:creationId xmlns:a16="http://schemas.microsoft.com/office/drawing/2014/main" id="{347D7C42-5582-FC76-545B-3AC2FD596B9C}"/>
              </a:ext>
            </a:extLst>
          </p:cNvPr>
          <p:cNvSpPr txBox="1"/>
          <p:nvPr/>
        </p:nvSpPr>
        <p:spPr>
          <a:xfrm>
            <a:off x="1645920" y="1054987"/>
            <a:ext cx="420046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ISV - Best Services Tenant</a:t>
            </a:r>
          </a:p>
        </p:txBody>
      </p:sp>
      <p:pic>
        <p:nvPicPr>
          <p:cNvPr id="8" name="Picture 4" descr="Azure Key Icon">
            <a:extLst>
              <a:ext uri="{FF2B5EF4-FFF2-40B4-BE49-F238E27FC236}">
                <a16:creationId xmlns:a16="http://schemas.microsoft.com/office/drawing/2014/main" id="{16E90084-0D59-4CA5-E821-A4E552BC6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0875" y="1901304"/>
            <a:ext cx="1327810" cy="124691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C077FDB1-0D47-5E0C-D1B6-B5075674C86C}"/>
              </a:ext>
              <a:ext uri="{C183D7F6-B498-43B3-948B-1728B52AA6E4}">
                <adec:decorative xmlns:adec="http://schemas.microsoft.com/office/drawing/2017/decorative" val="1"/>
              </a:ext>
            </a:extLst>
          </p:cNvPr>
          <p:cNvCxnSpPr>
            <a:cxnSpLocks/>
          </p:cNvCxnSpPr>
          <p:nvPr/>
        </p:nvCxnSpPr>
        <p:spPr>
          <a:xfrm>
            <a:off x="7362778" y="1314206"/>
            <a:ext cx="66859" cy="5467755"/>
          </a:xfrm>
          <a:prstGeom prst="line">
            <a:avLst/>
          </a:prstGeom>
          <a:noFill/>
          <a:ln w="50800" cap="flat" cmpd="sng" algn="ctr">
            <a:solidFill>
              <a:srgbClr val="4472C4"/>
            </a:solidFill>
            <a:prstDash val="solid"/>
            <a:miter lim="800000"/>
          </a:ln>
          <a:effectLst/>
        </p:spPr>
      </p:cxnSp>
      <p:sp>
        <p:nvSpPr>
          <p:cNvPr id="10" name="TextBox 9">
            <a:extLst>
              <a:ext uri="{FF2B5EF4-FFF2-40B4-BE49-F238E27FC236}">
                <a16:creationId xmlns:a16="http://schemas.microsoft.com/office/drawing/2014/main" id="{13A10C17-9E3F-F99F-C63E-ED0D091CD900}"/>
              </a:ext>
            </a:extLst>
          </p:cNvPr>
          <p:cNvSpPr txBox="1"/>
          <p:nvPr/>
        </p:nvSpPr>
        <p:spPr>
          <a:xfrm>
            <a:off x="7901636" y="1031903"/>
            <a:ext cx="406675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Customer- Contoso Tenant</a:t>
            </a:r>
          </a:p>
        </p:txBody>
      </p:sp>
      <p:cxnSp>
        <p:nvCxnSpPr>
          <p:cNvPr id="11" name="Straight Arrow Connector 10">
            <a:extLst>
              <a:ext uri="{FF2B5EF4-FFF2-40B4-BE49-F238E27FC236}">
                <a16:creationId xmlns:a16="http://schemas.microsoft.com/office/drawing/2014/main" id="{4098E0BF-81A9-48A7-D747-621474BD765E}"/>
              </a:ext>
              <a:ext uri="{C183D7F6-B498-43B3-948B-1728B52AA6E4}">
                <adec:decorative xmlns:adec="http://schemas.microsoft.com/office/drawing/2017/decorative" val="1"/>
              </a:ext>
            </a:extLst>
          </p:cNvPr>
          <p:cNvCxnSpPr>
            <a:cxnSpLocks/>
            <a:endCxn id="8" idx="2"/>
          </p:cNvCxnSpPr>
          <p:nvPr/>
        </p:nvCxnSpPr>
        <p:spPr>
          <a:xfrm flipH="1" flipV="1">
            <a:off x="9584780" y="3148215"/>
            <a:ext cx="49061" cy="2241495"/>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FAC5F229-2159-1944-EB39-3F4D8BA46E05}"/>
              </a:ext>
              <a:ext uri="{C183D7F6-B498-43B3-948B-1728B52AA6E4}">
                <adec:decorative xmlns:adec="http://schemas.microsoft.com/office/drawing/2017/decorative" val="1"/>
              </a:ext>
            </a:extLst>
          </p:cNvPr>
          <p:cNvCxnSpPr>
            <a:cxnSpLocks/>
            <a:endCxn id="6" idx="2"/>
          </p:cNvCxnSpPr>
          <p:nvPr/>
        </p:nvCxnSpPr>
        <p:spPr>
          <a:xfrm>
            <a:off x="5480985" y="5850561"/>
            <a:ext cx="3149321" cy="35796"/>
          </a:xfrm>
          <a:prstGeom prst="straightConnector1">
            <a:avLst/>
          </a:prstGeom>
          <a:noFill/>
          <a:ln w="38100" cap="flat" cmpd="sng" algn="ctr">
            <a:solidFill>
              <a:sysClr val="windowText" lastClr="000000"/>
            </a:solidFill>
            <a:prstDash val="solid"/>
            <a:miter lim="800000"/>
            <a:tailEnd type="triangle"/>
          </a:ln>
          <a:effectLst/>
        </p:spPr>
      </p:cxnSp>
      <p:sp>
        <p:nvSpPr>
          <p:cNvPr id="13" name="TextBox 12">
            <a:extLst>
              <a:ext uri="{FF2B5EF4-FFF2-40B4-BE49-F238E27FC236}">
                <a16:creationId xmlns:a16="http://schemas.microsoft.com/office/drawing/2014/main" id="{015A6D6E-3E89-B37C-E6CB-427E78CF5442}"/>
              </a:ext>
            </a:extLst>
          </p:cNvPr>
          <p:cNvSpPr txBox="1"/>
          <p:nvPr/>
        </p:nvSpPr>
        <p:spPr>
          <a:xfrm rot="20646612">
            <a:off x="2779869" y="2512144"/>
            <a:ext cx="251147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Server level CMK Key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Server level UMI 1  </a:t>
            </a:r>
          </a:p>
        </p:txBody>
      </p:sp>
      <p:sp>
        <p:nvSpPr>
          <p:cNvPr id="14" name="TextBox 13">
            <a:extLst>
              <a:ext uri="{FF2B5EF4-FFF2-40B4-BE49-F238E27FC236}">
                <a16:creationId xmlns:a16="http://schemas.microsoft.com/office/drawing/2014/main" id="{2D8ECFCC-022A-E5D7-F091-5036248700FE}"/>
              </a:ext>
            </a:extLst>
          </p:cNvPr>
          <p:cNvSpPr txBox="1"/>
          <p:nvPr/>
        </p:nvSpPr>
        <p:spPr>
          <a:xfrm>
            <a:off x="8920875" y="2293719"/>
            <a:ext cx="139393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Key Vault 2 Key 2</a:t>
            </a:r>
          </a:p>
        </p:txBody>
      </p:sp>
      <p:sp>
        <p:nvSpPr>
          <p:cNvPr id="15" name="TextBox 14">
            <a:extLst>
              <a:ext uri="{FF2B5EF4-FFF2-40B4-BE49-F238E27FC236}">
                <a16:creationId xmlns:a16="http://schemas.microsoft.com/office/drawing/2014/main" id="{8CB47582-B13E-A529-AD3A-E8B8B879793C}"/>
              </a:ext>
            </a:extLst>
          </p:cNvPr>
          <p:cNvSpPr txBox="1"/>
          <p:nvPr/>
        </p:nvSpPr>
        <p:spPr>
          <a:xfrm rot="20559883">
            <a:off x="3013475" y="3812622"/>
            <a:ext cx="361312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Database level CMK Key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Muti-tenant app and UMI 2 </a:t>
            </a:r>
          </a:p>
        </p:txBody>
      </p:sp>
      <p:pic>
        <p:nvPicPr>
          <p:cNvPr id="16" name="Picture 4" descr="Azure Key Icon">
            <a:extLst>
              <a:ext uri="{FF2B5EF4-FFF2-40B4-BE49-F238E27FC236}">
                <a16:creationId xmlns:a16="http://schemas.microsoft.com/office/drawing/2014/main" id="{4CB4EACD-DB1B-8803-603A-927284E20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336" y="1833552"/>
            <a:ext cx="1416503" cy="1309246"/>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73E7412D-2B24-53C8-C579-F52EAC4F359D}"/>
              </a:ext>
              <a:ext uri="{C183D7F6-B498-43B3-948B-1728B52AA6E4}">
                <adec:decorative xmlns:adec="http://schemas.microsoft.com/office/drawing/2017/decorative" val="1"/>
              </a:ext>
            </a:extLst>
          </p:cNvPr>
          <p:cNvSpPr/>
          <p:nvPr/>
        </p:nvSpPr>
        <p:spPr>
          <a:xfrm>
            <a:off x="4450844" y="5371805"/>
            <a:ext cx="2060282" cy="964442"/>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8" name="Rectangle: Rounded Corners 17">
            <a:extLst>
              <a:ext uri="{FF2B5EF4-FFF2-40B4-BE49-F238E27FC236}">
                <a16:creationId xmlns:a16="http://schemas.microsoft.com/office/drawing/2014/main" id="{169FE8D1-96E9-DE4B-C2C8-DD5554AAD409}"/>
              </a:ext>
              <a:ext uri="{C183D7F6-B498-43B3-948B-1728B52AA6E4}">
                <adec:decorative xmlns:adec="http://schemas.microsoft.com/office/drawing/2017/decorative" val="1"/>
              </a:ext>
            </a:extLst>
          </p:cNvPr>
          <p:cNvSpPr/>
          <p:nvPr/>
        </p:nvSpPr>
        <p:spPr>
          <a:xfrm>
            <a:off x="634100" y="2814981"/>
            <a:ext cx="2035761" cy="3346325"/>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9" name="TextBox 18">
            <a:extLst>
              <a:ext uri="{FF2B5EF4-FFF2-40B4-BE49-F238E27FC236}">
                <a16:creationId xmlns:a16="http://schemas.microsoft.com/office/drawing/2014/main" id="{70B3BF68-9DE2-9B08-C143-C338B8BB0403}"/>
              </a:ext>
            </a:extLst>
          </p:cNvPr>
          <p:cNvSpPr txBox="1"/>
          <p:nvPr/>
        </p:nvSpPr>
        <p:spPr>
          <a:xfrm>
            <a:off x="714099" y="2996202"/>
            <a:ext cx="1925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Azure SQL server</a:t>
            </a:r>
          </a:p>
        </p:txBody>
      </p:sp>
      <p:sp>
        <p:nvSpPr>
          <p:cNvPr id="20" name="Flowchart: Magnetic Disk 19">
            <a:extLst>
              <a:ext uri="{FF2B5EF4-FFF2-40B4-BE49-F238E27FC236}">
                <a16:creationId xmlns:a16="http://schemas.microsoft.com/office/drawing/2014/main" id="{56216E5A-EE06-1CB1-CD24-0DDE3DD5C5C2}"/>
              </a:ext>
              <a:ext uri="{C183D7F6-B498-43B3-948B-1728B52AA6E4}">
                <adec:decorative xmlns:adec="http://schemas.microsoft.com/office/drawing/2017/decorative" val="1"/>
              </a:ext>
            </a:extLst>
          </p:cNvPr>
          <p:cNvSpPr/>
          <p:nvPr/>
        </p:nvSpPr>
        <p:spPr>
          <a:xfrm>
            <a:off x="1001985" y="4896249"/>
            <a:ext cx="1327809" cy="972201"/>
          </a:xfrm>
          <a:prstGeom prst="flowChartMagneticDisk">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1" name="TextBox 20">
            <a:extLst>
              <a:ext uri="{FF2B5EF4-FFF2-40B4-BE49-F238E27FC236}">
                <a16:creationId xmlns:a16="http://schemas.microsoft.com/office/drawing/2014/main" id="{79183ECE-2548-3747-977A-6BE3AE08FBB2}"/>
              </a:ext>
            </a:extLst>
          </p:cNvPr>
          <p:cNvSpPr txBox="1"/>
          <p:nvPr/>
        </p:nvSpPr>
        <p:spPr>
          <a:xfrm>
            <a:off x="4628659" y="5641579"/>
            <a:ext cx="18824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Multi-tenant App</a:t>
            </a:r>
          </a:p>
        </p:txBody>
      </p:sp>
      <p:sp>
        <p:nvSpPr>
          <p:cNvPr id="22" name="TextBox 21">
            <a:extLst>
              <a:ext uri="{FF2B5EF4-FFF2-40B4-BE49-F238E27FC236}">
                <a16:creationId xmlns:a16="http://schemas.microsoft.com/office/drawing/2014/main" id="{CB837887-3D2F-C000-6F40-7EA0835BB576}"/>
              </a:ext>
            </a:extLst>
          </p:cNvPr>
          <p:cNvSpPr txBox="1"/>
          <p:nvPr/>
        </p:nvSpPr>
        <p:spPr>
          <a:xfrm>
            <a:off x="1024844" y="5154559"/>
            <a:ext cx="13278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DB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UMI 2, Key 2</a:t>
            </a:r>
          </a:p>
        </p:txBody>
      </p:sp>
      <p:sp>
        <p:nvSpPr>
          <p:cNvPr id="23" name="TextBox 22">
            <a:extLst>
              <a:ext uri="{FF2B5EF4-FFF2-40B4-BE49-F238E27FC236}">
                <a16:creationId xmlns:a16="http://schemas.microsoft.com/office/drawing/2014/main" id="{9EC7222A-3D5F-B5A6-2BB4-F573922C78AF}"/>
              </a:ext>
            </a:extLst>
          </p:cNvPr>
          <p:cNvSpPr txBox="1"/>
          <p:nvPr/>
        </p:nvSpPr>
        <p:spPr>
          <a:xfrm rot="533730">
            <a:off x="2077480" y="5692228"/>
            <a:ext cx="238664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Database level                     UMI 2</a:t>
            </a:r>
          </a:p>
        </p:txBody>
      </p:sp>
      <p:cxnSp>
        <p:nvCxnSpPr>
          <p:cNvPr id="24" name="Straight Arrow Connector 23">
            <a:extLst>
              <a:ext uri="{FF2B5EF4-FFF2-40B4-BE49-F238E27FC236}">
                <a16:creationId xmlns:a16="http://schemas.microsoft.com/office/drawing/2014/main" id="{24F3E626-FCD3-8737-B7EE-ECAF10C29D51}"/>
              </a:ext>
              <a:ext uri="{C183D7F6-B498-43B3-948B-1728B52AA6E4}">
                <adec:decorative xmlns:adec="http://schemas.microsoft.com/office/drawing/2017/decorative" val="1"/>
              </a:ext>
            </a:extLst>
          </p:cNvPr>
          <p:cNvCxnSpPr>
            <a:cxnSpLocks/>
          </p:cNvCxnSpPr>
          <p:nvPr/>
        </p:nvCxnSpPr>
        <p:spPr>
          <a:xfrm>
            <a:off x="2390728" y="5532346"/>
            <a:ext cx="2098191" cy="312303"/>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A5B0C9EF-02B5-9939-C636-D58D108A069F}"/>
              </a:ext>
              <a:ext uri="{C183D7F6-B498-43B3-948B-1728B52AA6E4}">
                <adec:decorative xmlns:adec="http://schemas.microsoft.com/office/drawing/2017/decorative" val="1"/>
              </a:ext>
            </a:extLst>
          </p:cNvPr>
          <p:cNvCxnSpPr>
            <a:cxnSpLocks/>
            <a:stCxn id="8" idx="2"/>
          </p:cNvCxnSpPr>
          <p:nvPr/>
        </p:nvCxnSpPr>
        <p:spPr>
          <a:xfrm flipH="1">
            <a:off x="2303849" y="3148215"/>
            <a:ext cx="7280931" cy="2241495"/>
          </a:xfrm>
          <a:prstGeom prst="straightConnector1">
            <a:avLst/>
          </a:prstGeom>
          <a:noFill/>
          <a:ln w="38100" cap="flat" cmpd="sng" algn="ctr">
            <a:solidFill>
              <a:sysClr val="windowText" lastClr="000000"/>
            </a:solidFill>
            <a:prstDash val="solid"/>
            <a:miter lim="800000"/>
            <a:tailEnd type="triangle"/>
          </a:ln>
          <a:effectLst/>
        </p:spPr>
      </p:cxnSp>
      <p:sp>
        <p:nvSpPr>
          <p:cNvPr id="26" name="TextBox 25">
            <a:extLst>
              <a:ext uri="{FF2B5EF4-FFF2-40B4-BE49-F238E27FC236}">
                <a16:creationId xmlns:a16="http://schemas.microsoft.com/office/drawing/2014/main" id="{62C013B5-C6E3-575D-7599-01F7D89C6C8B}"/>
              </a:ext>
            </a:extLst>
          </p:cNvPr>
          <p:cNvSpPr txBox="1"/>
          <p:nvPr/>
        </p:nvSpPr>
        <p:spPr>
          <a:xfrm>
            <a:off x="8817358" y="5535364"/>
            <a:ext cx="18824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Multi-tenant 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Registered</a:t>
            </a:r>
          </a:p>
        </p:txBody>
      </p:sp>
      <p:cxnSp>
        <p:nvCxnSpPr>
          <p:cNvPr id="27" name="Straight Arrow Connector 26">
            <a:extLst>
              <a:ext uri="{FF2B5EF4-FFF2-40B4-BE49-F238E27FC236}">
                <a16:creationId xmlns:a16="http://schemas.microsoft.com/office/drawing/2014/main" id="{0283A450-EA28-9DC1-12A1-FF94D313463F}"/>
              </a:ext>
              <a:ext uri="{C183D7F6-B498-43B3-948B-1728B52AA6E4}">
                <adec:decorative xmlns:adec="http://schemas.microsoft.com/office/drawing/2017/decorative" val="1"/>
              </a:ext>
            </a:extLst>
          </p:cNvPr>
          <p:cNvCxnSpPr>
            <a:cxnSpLocks/>
          </p:cNvCxnSpPr>
          <p:nvPr/>
        </p:nvCxnSpPr>
        <p:spPr>
          <a:xfrm flipH="1">
            <a:off x="2277883" y="2758609"/>
            <a:ext cx="3203102" cy="988832"/>
          </a:xfrm>
          <a:prstGeom prst="straightConnector1">
            <a:avLst/>
          </a:prstGeom>
          <a:noFill/>
          <a:ln w="38100" cap="flat" cmpd="sng" algn="ctr">
            <a:solidFill>
              <a:sysClr val="windowText" lastClr="000000"/>
            </a:solidFill>
            <a:prstDash val="solid"/>
            <a:miter lim="800000"/>
            <a:tailEnd type="triangle"/>
          </a:ln>
          <a:effectLst/>
        </p:spPr>
      </p:cxnSp>
      <p:sp>
        <p:nvSpPr>
          <p:cNvPr id="28" name="TextBox 27">
            <a:extLst>
              <a:ext uri="{FF2B5EF4-FFF2-40B4-BE49-F238E27FC236}">
                <a16:creationId xmlns:a16="http://schemas.microsoft.com/office/drawing/2014/main" id="{6A27E65C-92C6-A461-174F-C5C57B1D36E0}"/>
              </a:ext>
            </a:extLst>
          </p:cNvPr>
          <p:cNvSpPr txBox="1"/>
          <p:nvPr/>
        </p:nvSpPr>
        <p:spPr>
          <a:xfrm>
            <a:off x="5424910" y="2205976"/>
            <a:ext cx="139393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Key Vault 1 Key 1</a:t>
            </a:r>
          </a:p>
        </p:txBody>
      </p:sp>
      <p:sp>
        <p:nvSpPr>
          <p:cNvPr id="29" name="Flowchart: Magnetic Disk 28">
            <a:extLst>
              <a:ext uri="{FF2B5EF4-FFF2-40B4-BE49-F238E27FC236}">
                <a16:creationId xmlns:a16="http://schemas.microsoft.com/office/drawing/2014/main" id="{45E7CE71-6872-30AE-D64C-A86AF66FB291}"/>
              </a:ext>
              <a:ext uri="{C183D7F6-B498-43B3-948B-1728B52AA6E4}">
                <adec:decorative xmlns:adec="http://schemas.microsoft.com/office/drawing/2017/decorative" val="1"/>
              </a:ext>
            </a:extLst>
          </p:cNvPr>
          <p:cNvSpPr/>
          <p:nvPr/>
        </p:nvSpPr>
        <p:spPr>
          <a:xfrm>
            <a:off x="988129" y="3367632"/>
            <a:ext cx="1327809" cy="972201"/>
          </a:xfrm>
          <a:prstGeom prst="flowChartMagneticDisk">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30" name="TextBox 29">
            <a:extLst>
              <a:ext uri="{FF2B5EF4-FFF2-40B4-BE49-F238E27FC236}">
                <a16:creationId xmlns:a16="http://schemas.microsoft.com/office/drawing/2014/main" id="{726A2AD4-5E01-09A3-54AB-E0F7DEA3B802}"/>
              </a:ext>
            </a:extLst>
          </p:cNvPr>
          <p:cNvSpPr txBox="1"/>
          <p:nvPr/>
        </p:nvSpPr>
        <p:spPr>
          <a:xfrm>
            <a:off x="1010988" y="3625942"/>
            <a:ext cx="13278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DB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UMI 1, Key 1</a:t>
            </a:r>
          </a:p>
        </p:txBody>
      </p:sp>
    </p:spTree>
    <p:extLst>
      <p:ext uri="{BB962C8B-B14F-4D97-AF65-F5344CB8AC3E}">
        <p14:creationId xmlns:p14="http://schemas.microsoft.com/office/powerpoint/2010/main" val="3460796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A21DE-8185-04EF-F25E-6B58DA9D64B1}"/>
              </a:ext>
            </a:extLst>
          </p:cNvPr>
          <p:cNvSpPr>
            <a:spLocks noGrp="1"/>
          </p:cNvSpPr>
          <p:nvPr>
            <p:ph type="title"/>
          </p:nvPr>
        </p:nvSpPr>
        <p:spPr>
          <a:xfrm>
            <a:off x="585216" y="1685162"/>
            <a:ext cx="8482584" cy="1846659"/>
          </a:xfrm>
        </p:spPr>
        <p:txBody>
          <a:bodyPr/>
          <a:lstStyle/>
          <a:p>
            <a:r>
              <a:rPr lang="en-US" dirty="0"/>
              <a:t>Demo:</a:t>
            </a:r>
            <a:br>
              <a:rPr lang="en-US" dirty="0"/>
            </a:br>
            <a:r>
              <a:rPr lang="en-US" dirty="0"/>
              <a:t>Database level CMK Support for Azure SQL Database</a:t>
            </a:r>
          </a:p>
        </p:txBody>
      </p:sp>
      <p:sp>
        <p:nvSpPr>
          <p:cNvPr id="5" name="Text Placeholder 4">
            <a:extLst>
              <a:ext uri="{FF2B5EF4-FFF2-40B4-BE49-F238E27FC236}">
                <a16:creationId xmlns:a16="http://schemas.microsoft.com/office/drawing/2014/main" id="{FDC004A6-81D2-1B57-31A9-6AD88945291D}"/>
              </a:ext>
            </a:extLst>
          </p:cNvPr>
          <p:cNvSpPr>
            <a:spLocks noGrp="1"/>
          </p:cNvSpPr>
          <p:nvPr>
            <p:ph type="body" sz="quarter" idx="12"/>
          </p:nvPr>
        </p:nvSpPr>
        <p:spPr/>
        <p:txBody>
          <a:bodyPr/>
          <a:lstStyle/>
          <a:p>
            <a:endParaRPr lang="en-BE"/>
          </a:p>
        </p:txBody>
      </p:sp>
    </p:spTree>
    <p:extLst>
      <p:ext uri="{BB962C8B-B14F-4D97-AF65-F5344CB8AC3E}">
        <p14:creationId xmlns:p14="http://schemas.microsoft.com/office/powerpoint/2010/main" val="260431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A1C6-A826-2135-F5FC-20F6AE026E10}"/>
              </a:ext>
            </a:extLst>
          </p:cNvPr>
          <p:cNvSpPr>
            <a:spLocks noGrp="1"/>
          </p:cNvSpPr>
          <p:nvPr>
            <p:ph type="title"/>
          </p:nvPr>
        </p:nvSpPr>
        <p:spPr>
          <a:xfrm>
            <a:off x="585216" y="2918853"/>
            <a:ext cx="9144000" cy="615553"/>
          </a:xfrm>
        </p:spPr>
        <p:txBody>
          <a:bodyPr/>
          <a:lstStyle/>
          <a:p>
            <a:r>
              <a:rPr lang="en-US" dirty="0"/>
              <a:t>Always Encrypted</a:t>
            </a:r>
          </a:p>
        </p:txBody>
      </p:sp>
    </p:spTree>
    <p:extLst>
      <p:ext uri="{BB962C8B-B14F-4D97-AF65-F5344CB8AC3E}">
        <p14:creationId xmlns:p14="http://schemas.microsoft.com/office/powerpoint/2010/main" val="410762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E68B32-00CD-2123-1313-BCF3D8D03740}"/>
              </a:ext>
            </a:extLst>
          </p:cNvPr>
          <p:cNvSpPr>
            <a:spLocks noGrp="1"/>
          </p:cNvSpPr>
          <p:nvPr>
            <p:ph type="title"/>
          </p:nvPr>
        </p:nvSpPr>
        <p:spPr/>
        <p:txBody>
          <a:bodyPr/>
          <a:lstStyle/>
          <a:p>
            <a:r>
              <a:rPr lang="en-BE" dirty="0"/>
              <a:t>Motivation</a:t>
            </a:r>
          </a:p>
        </p:txBody>
      </p:sp>
      <p:sp>
        <p:nvSpPr>
          <p:cNvPr id="4" name="TextBox 3">
            <a:extLst>
              <a:ext uri="{FF2B5EF4-FFF2-40B4-BE49-F238E27FC236}">
                <a16:creationId xmlns:a16="http://schemas.microsoft.com/office/drawing/2014/main" id="{48E5260C-E183-E4AB-783F-E2950E581983}"/>
              </a:ext>
            </a:extLst>
          </p:cNvPr>
          <p:cNvSpPr txBox="1"/>
          <p:nvPr/>
        </p:nvSpPr>
        <p:spPr>
          <a:xfrm>
            <a:off x="570157" y="1224178"/>
            <a:ext cx="11555457" cy="573406"/>
          </a:xfrm>
          <a:prstGeom prst="rect">
            <a:avLst/>
          </a:prstGeom>
          <a:noFill/>
        </p:spPr>
        <p:txBody>
          <a:bodyPr wrap="square" lIns="0" rIns="0" anchor="ctr" anchorCtr="0">
            <a:spAutoFit/>
          </a:bodyPr>
          <a:lstStyle/>
          <a:p>
            <a:pPr marL="0" marR="0" lvl="0" indent="0" algn="l" defTabSz="896236" rtl="0" eaLnBrk="1" fontAlgn="auto" latinLnBrk="0" hangingPunct="1">
              <a:lnSpc>
                <a:spcPct val="100000"/>
              </a:lnSpc>
              <a:spcBef>
                <a:spcPts val="0"/>
              </a:spcBef>
              <a:spcAft>
                <a:spcPts val="0"/>
              </a:spcAft>
              <a:buClrTx/>
              <a:buSzTx/>
              <a:buFontTx/>
              <a:buNone/>
              <a:tabLst/>
              <a:defRPr/>
            </a:pPr>
            <a:r>
              <a:rPr kumimoji="0" lang="en-US" sz="1766" b="0" i="0" u="none" strike="noStrike" kern="0" cap="none" spc="0" normalizeH="0" baseline="0" noProof="0">
                <a:ln>
                  <a:noFill/>
                </a:ln>
                <a:solidFill>
                  <a:srgbClr val="0078D4"/>
                </a:solidFill>
                <a:effectLst/>
                <a:uLnTx/>
                <a:uFillTx/>
                <a:latin typeface="Segoe UI Semibold"/>
                <a:ea typeface="ＭＳ Ｐゴシック" pitchFamily="-72" charset="-128"/>
                <a:cs typeface="Arial" panose="020B0604020202020204" pitchFamily="34" charset="0"/>
              </a:rPr>
              <a:t>Enable customers to confidently store their most sensitive data in the cloud</a:t>
            </a:r>
          </a:p>
          <a:p>
            <a:pPr marL="0" marR="0" lvl="0" indent="0" algn="l" defTabSz="89623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prstClr val="black"/>
                </a:solidFill>
                <a:effectLst/>
                <a:uLnTx/>
                <a:uFillTx/>
                <a:latin typeface="Segoe UI Semibold"/>
                <a:ea typeface="ＭＳ Ｐゴシック" pitchFamily="-72" charset="-128"/>
                <a:cs typeface="Arial" panose="020B0604020202020204" pitchFamily="34" charset="0"/>
              </a:rPr>
              <a:t>Customers can stay in control of their data</a:t>
            </a:r>
          </a:p>
        </p:txBody>
      </p:sp>
      <p:sp>
        <p:nvSpPr>
          <p:cNvPr id="5" name="TextBox 4">
            <a:extLst>
              <a:ext uri="{FF2B5EF4-FFF2-40B4-BE49-F238E27FC236}">
                <a16:creationId xmlns:a16="http://schemas.microsoft.com/office/drawing/2014/main" id="{7D344689-45D9-79E9-ECCE-BFCE76669E3C}"/>
              </a:ext>
            </a:extLst>
          </p:cNvPr>
          <p:cNvSpPr txBox="1"/>
          <p:nvPr/>
        </p:nvSpPr>
        <p:spPr>
          <a:xfrm>
            <a:off x="570157" y="2114965"/>
            <a:ext cx="11555457" cy="1056293"/>
          </a:xfrm>
          <a:prstGeom prst="rect">
            <a:avLst/>
          </a:prstGeom>
          <a:noFill/>
        </p:spPr>
        <p:txBody>
          <a:bodyPr wrap="square" lIns="0" tIns="44821" rIns="0" bIns="44821" anchor="ctr" anchorCtr="0">
            <a:spAutoFit/>
          </a:bodyPr>
          <a:lstStyle/>
          <a:p>
            <a:pPr marL="0" marR="0" lvl="0" indent="0" algn="l" defTabSz="896236" rtl="0" eaLnBrk="1" fontAlgn="auto" latinLnBrk="0" hangingPunct="1">
              <a:lnSpc>
                <a:spcPct val="100000"/>
              </a:lnSpc>
              <a:spcBef>
                <a:spcPts val="0"/>
              </a:spcBef>
              <a:spcAft>
                <a:spcPts val="0"/>
              </a:spcAft>
              <a:buClrTx/>
              <a:buSzTx/>
              <a:buFontTx/>
              <a:buNone/>
              <a:tabLst/>
              <a:defRPr/>
            </a:pPr>
            <a:r>
              <a:rPr kumimoji="0" lang="en-US" sz="1766" b="0" i="0" u="none" strike="noStrike" kern="0" cap="none" spc="0" normalizeH="0" baseline="0" noProof="0">
                <a:ln>
                  <a:noFill/>
                </a:ln>
                <a:solidFill>
                  <a:srgbClr val="0078D4"/>
                </a:solidFill>
                <a:effectLst/>
                <a:uLnTx/>
                <a:uFillTx/>
                <a:latin typeface="Segoe UI Semibold"/>
                <a:ea typeface="ＭＳ Ｐゴシック" pitchFamily="-72" charset="-128"/>
                <a:cs typeface="Arial" panose="020B0604020202020204" pitchFamily="34" charset="0"/>
              </a:rPr>
              <a:t>Protect sensitive data in use from high-privileged yet unauthorized users</a:t>
            </a:r>
          </a:p>
          <a:p>
            <a:pPr marL="0" marR="0" lvl="0" indent="0" algn="l" defTabSz="89623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prstClr val="black"/>
                </a:solidFill>
                <a:effectLst/>
                <a:uLnTx/>
                <a:uFillTx/>
                <a:latin typeface="Segoe UI Semibold"/>
                <a:ea typeface="ＭＳ Ｐゴシック" pitchFamily="-72" charset="-128"/>
                <a:cs typeface="Arial" panose="020B0604020202020204" pitchFamily="34" charset="0"/>
              </a:rPr>
              <a:t>Traditional access control (SQL permissions, RBAC) and encryption technologies (TDE/TLS) are insufficient</a:t>
            </a:r>
          </a:p>
          <a:p>
            <a:pPr marL="0" marR="0" lvl="0" indent="0" algn="l" defTabSz="89623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prstClr val="black"/>
                </a:solidFill>
                <a:effectLst/>
                <a:uLnTx/>
                <a:uFillTx/>
                <a:latin typeface="Segoe UI Semibold"/>
                <a:ea typeface="ＭＳ Ｐゴシック" pitchFamily="-72" charset="-128"/>
                <a:cs typeface="Arial" panose="020B0604020202020204" pitchFamily="34" charset="0"/>
              </a:rPr>
              <a:t>Third-party client-side encryption solutions make it impossible to query and process the protected data in the cloud</a:t>
            </a:r>
          </a:p>
          <a:p>
            <a:pPr marL="0" marR="0" lvl="0" indent="0" algn="l" defTabSz="89623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prstClr val="black"/>
              </a:solidFill>
              <a:effectLst/>
              <a:uLnTx/>
              <a:uFillTx/>
              <a:latin typeface="Segoe UI Semibold"/>
              <a:ea typeface="ＭＳ Ｐゴシック" pitchFamily="-72" charset="-128"/>
              <a:cs typeface="Arial" panose="020B0604020202020204" pitchFamily="34" charset="0"/>
            </a:endParaRPr>
          </a:p>
        </p:txBody>
      </p:sp>
      <p:sp>
        <p:nvSpPr>
          <p:cNvPr id="6" name="TextBox 5">
            <a:extLst>
              <a:ext uri="{FF2B5EF4-FFF2-40B4-BE49-F238E27FC236}">
                <a16:creationId xmlns:a16="http://schemas.microsoft.com/office/drawing/2014/main" id="{C40644D0-22B9-1480-AC9C-5281EA39DCEF}"/>
              </a:ext>
            </a:extLst>
          </p:cNvPr>
          <p:cNvSpPr txBox="1"/>
          <p:nvPr/>
        </p:nvSpPr>
        <p:spPr>
          <a:xfrm>
            <a:off x="570157" y="3315173"/>
            <a:ext cx="11555457" cy="573406"/>
          </a:xfrm>
          <a:prstGeom prst="rect">
            <a:avLst/>
          </a:prstGeom>
          <a:noFill/>
        </p:spPr>
        <p:txBody>
          <a:bodyPr wrap="square" lIns="0" rIns="0" anchor="ctr" anchorCtr="0">
            <a:spAutoFit/>
          </a:bodyPr>
          <a:lstStyle/>
          <a:p>
            <a:pPr marL="0" marR="0" lvl="0" indent="0" algn="l" defTabSz="896236" rtl="0" eaLnBrk="1" fontAlgn="auto" latinLnBrk="0" hangingPunct="1">
              <a:lnSpc>
                <a:spcPct val="100000"/>
              </a:lnSpc>
              <a:spcBef>
                <a:spcPts val="0"/>
              </a:spcBef>
              <a:spcAft>
                <a:spcPts val="0"/>
              </a:spcAft>
              <a:buClrTx/>
              <a:buSzTx/>
              <a:buFontTx/>
              <a:buNone/>
              <a:tabLst/>
              <a:defRPr/>
            </a:pPr>
            <a:r>
              <a:rPr kumimoji="0" lang="en-US" sz="1766" b="0" i="0" u="none" strike="noStrike" kern="0" cap="none" spc="0" normalizeH="0" baseline="0" noProof="0">
                <a:ln>
                  <a:noFill/>
                </a:ln>
                <a:solidFill>
                  <a:srgbClr val="0078D4"/>
                </a:solidFill>
                <a:effectLst/>
                <a:uLnTx/>
                <a:uFillTx/>
                <a:latin typeface="Segoe UI Semibold"/>
                <a:ea typeface="ＭＳ Ｐゴシック" pitchFamily="-72" charset="-128"/>
                <a:cs typeface="Arial" panose="020B0604020202020204" pitchFamily="34" charset="0"/>
              </a:rPr>
              <a:t>Support confidential computations</a:t>
            </a:r>
          </a:p>
          <a:p>
            <a:pPr marL="0" marR="0" lvl="0" indent="0" algn="l" defTabSz="89623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prstClr val="black"/>
                </a:solidFill>
                <a:effectLst/>
                <a:uLnTx/>
                <a:uFillTx/>
                <a:latin typeface="Segoe UI Semibold"/>
                <a:ea typeface="ＭＳ Ｐゴシック" pitchFamily="-72" charset="-128"/>
                <a:cs typeface="Arial" panose="020B0604020202020204" pitchFamily="34" charset="0"/>
              </a:rPr>
              <a:t>Query processing without exposing data to admins</a:t>
            </a:r>
          </a:p>
        </p:txBody>
      </p:sp>
      <p:pic>
        <p:nvPicPr>
          <p:cNvPr id="7" name="Graphic 6">
            <a:extLst>
              <a:ext uri="{FF2B5EF4-FFF2-40B4-BE49-F238E27FC236}">
                <a16:creationId xmlns:a16="http://schemas.microsoft.com/office/drawing/2014/main" id="{CCC5E1A7-34F0-CC71-B15B-08AA7A479E2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0221" y="4915910"/>
            <a:ext cx="518973" cy="684601"/>
          </a:xfrm>
          <a:prstGeom prst="rect">
            <a:avLst/>
          </a:prstGeom>
        </p:spPr>
      </p:pic>
      <p:cxnSp>
        <p:nvCxnSpPr>
          <p:cNvPr id="8" name="Straight Arrow Connector 7">
            <a:extLst>
              <a:ext uri="{FF2B5EF4-FFF2-40B4-BE49-F238E27FC236}">
                <a16:creationId xmlns:a16="http://schemas.microsoft.com/office/drawing/2014/main" id="{21C794DB-FC66-E6DA-D391-1C39A98D5CA5}"/>
              </a:ext>
              <a:ext uri="{C183D7F6-B498-43B3-948B-1728B52AA6E4}">
                <adec:decorative xmlns:adec="http://schemas.microsoft.com/office/drawing/2017/decorative" val="1"/>
              </a:ext>
            </a:extLst>
          </p:cNvPr>
          <p:cNvCxnSpPr>
            <a:cxnSpLocks/>
          </p:cNvCxnSpPr>
          <p:nvPr/>
        </p:nvCxnSpPr>
        <p:spPr>
          <a:xfrm flipH="1">
            <a:off x="3893256" y="5298530"/>
            <a:ext cx="1431836" cy="0"/>
          </a:xfrm>
          <a:prstGeom prst="straightConnector1">
            <a:avLst/>
          </a:prstGeom>
          <a:ln>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C1E643-1F2F-0914-653F-0378784730BE}"/>
              </a:ext>
              <a:ext uri="{C183D7F6-B498-43B3-948B-1728B52AA6E4}">
                <adec:decorative xmlns:adec="http://schemas.microsoft.com/office/drawing/2017/decorative" val="1"/>
              </a:ext>
            </a:extLst>
          </p:cNvPr>
          <p:cNvCxnSpPr>
            <a:cxnSpLocks/>
          </p:cNvCxnSpPr>
          <p:nvPr/>
        </p:nvCxnSpPr>
        <p:spPr>
          <a:xfrm>
            <a:off x="3893256" y="5137081"/>
            <a:ext cx="1431836" cy="0"/>
          </a:xfrm>
          <a:prstGeom prst="straightConnector1">
            <a:avLst/>
          </a:prstGeom>
          <a:ln>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FC6DC6A-05CD-A8ED-0F86-3A3FB6C14FF3}"/>
              </a:ext>
              <a:ext uri="{C183D7F6-B498-43B3-948B-1728B52AA6E4}">
                <adec:decorative xmlns:adec="http://schemas.microsoft.com/office/drawing/2017/decorative" val="1"/>
              </a:ext>
            </a:extLst>
          </p:cNvPr>
          <p:cNvCxnSpPr>
            <a:cxnSpLocks/>
          </p:cNvCxnSpPr>
          <p:nvPr/>
        </p:nvCxnSpPr>
        <p:spPr>
          <a:xfrm>
            <a:off x="5600220" y="4450736"/>
            <a:ext cx="0" cy="395461"/>
          </a:xfrm>
          <a:prstGeom prst="line">
            <a:avLst/>
          </a:prstGeom>
          <a:noFill/>
          <a:ln w="9525" cap="flat" cmpd="sng" algn="ctr">
            <a:solidFill>
              <a:srgbClr val="50E6FF"/>
            </a:solidFill>
            <a:prstDash val="solid"/>
            <a:headEnd type="none" w="lg" len="med"/>
            <a:tailEnd type="none" w="lg" len="med"/>
          </a:ln>
          <a:effectLst/>
        </p:spPr>
      </p:cxnSp>
      <p:pic>
        <p:nvPicPr>
          <p:cNvPr id="11" name="Picture 10">
            <a:extLst>
              <a:ext uri="{FF2B5EF4-FFF2-40B4-BE49-F238E27FC236}">
                <a16:creationId xmlns:a16="http://schemas.microsoft.com/office/drawing/2014/main" id="{F37F9061-7142-3B1E-AAD1-28B1A01A9F2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90777" y="4930677"/>
            <a:ext cx="765257" cy="574258"/>
          </a:xfrm>
          <a:prstGeom prst="rect">
            <a:avLst/>
          </a:prstGeom>
          <a:ln>
            <a:solidFill>
              <a:srgbClr val="0078D4"/>
            </a:solidFill>
          </a:ln>
        </p:spPr>
      </p:pic>
      <p:sp>
        <p:nvSpPr>
          <p:cNvPr id="12" name="TextBox 11">
            <a:extLst>
              <a:ext uri="{FF2B5EF4-FFF2-40B4-BE49-F238E27FC236}">
                <a16:creationId xmlns:a16="http://schemas.microsoft.com/office/drawing/2014/main" id="{715FF040-08E6-28D2-4723-06514229B36A}"/>
              </a:ext>
            </a:extLst>
          </p:cNvPr>
          <p:cNvSpPr txBox="1"/>
          <p:nvPr/>
        </p:nvSpPr>
        <p:spPr>
          <a:xfrm>
            <a:off x="2509353" y="5557507"/>
            <a:ext cx="1528106" cy="292771"/>
          </a:xfrm>
          <a:prstGeom prst="rect">
            <a:avLst/>
          </a:prstGeom>
          <a:noFill/>
          <a:ln>
            <a:solidFill>
              <a:srgbClr val="000000"/>
            </a:solidFill>
          </a:ln>
        </p:spPr>
        <p:txBody>
          <a:bodyPr wrap="square" lIns="65910" tIns="65910" rIns="65910" bIns="65910" rtlCol="0" anchor="ctr" anchorCtr="0">
            <a:spAutoFit/>
          </a:bodyPr>
          <a:lstStyle/>
          <a:p>
            <a:pPr marL="0" marR="0" lvl="0" indent="0" algn="ctr" defTabSz="672161" rtl="0" eaLnBrk="1" fontAlgn="auto" latinLnBrk="0" hangingPunct="1">
              <a:lnSpc>
                <a:spcPct val="90000"/>
              </a:lnSpc>
              <a:spcBef>
                <a:spcPts val="0"/>
              </a:spcBef>
              <a:spcAft>
                <a:spcPts val="441"/>
              </a:spcAft>
              <a:buClrTx/>
              <a:buSzTx/>
              <a:buFontTx/>
              <a:buNone/>
              <a:tabLst/>
              <a:defRPr/>
            </a:pPr>
            <a:r>
              <a:rPr kumimoji="0" lang="en-US" sz="1153"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Application</a:t>
            </a:r>
          </a:p>
        </p:txBody>
      </p:sp>
      <p:sp>
        <p:nvSpPr>
          <p:cNvPr id="13" name="TextBox 12">
            <a:extLst>
              <a:ext uri="{FF2B5EF4-FFF2-40B4-BE49-F238E27FC236}">
                <a16:creationId xmlns:a16="http://schemas.microsoft.com/office/drawing/2014/main" id="{B579A639-B1AC-8991-A07D-05D1D4ED1BE5}"/>
              </a:ext>
            </a:extLst>
          </p:cNvPr>
          <p:cNvSpPr txBox="1"/>
          <p:nvPr/>
        </p:nvSpPr>
        <p:spPr>
          <a:xfrm>
            <a:off x="4315147" y="4818470"/>
            <a:ext cx="588052" cy="267908"/>
          </a:xfrm>
          <a:prstGeom prst="rect">
            <a:avLst/>
          </a:prstGeom>
          <a:noFill/>
        </p:spPr>
        <p:txBody>
          <a:bodyPr wrap="none" rtlCol="0">
            <a:spAutoFit/>
          </a:bodyPr>
          <a:lstStyle/>
          <a:p>
            <a:pPr marL="0" marR="0" lvl="0" indent="0" algn="ctr" defTabSz="672161" rtl="0" eaLnBrk="1" fontAlgn="auto" latinLnBrk="0" hangingPunct="1">
              <a:lnSpc>
                <a:spcPct val="100000"/>
              </a:lnSpc>
              <a:spcBef>
                <a:spcPts val="0"/>
              </a:spcBef>
              <a:spcAft>
                <a:spcPts val="0"/>
              </a:spcAft>
              <a:buClrTx/>
              <a:buSzTx/>
              <a:buFontTx/>
              <a:buNone/>
              <a:tabLst/>
              <a:defRPr/>
            </a:pPr>
            <a:r>
              <a:rPr kumimoji="0" lang="en-US" sz="1153"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Query</a:t>
            </a:r>
          </a:p>
        </p:txBody>
      </p:sp>
      <p:sp>
        <p:nvSpPr>
          <p:cNvPr id="14" name="TextBox 13">
            <a:extLst>
              <a:ext uri="{FF2B5EF4-FFF2-40B4-BE49-F238E27FC236}">
                <a16:creationId xmlns:a16="http://schemas.microsoft.com/office/drawing/2014/main" id="{D366DF73-B4D9-3179-3ACD-B62FFBAF8BE2}"/>
              </a:ext>
            </a:extLst>
          </p:cNvPr>
          <p:cNvSpPr txBox="1"/>
          <p:nvPr/>
        </p:nvSpPr>
        <p:spPr>
          <a:xfrm>
            <a:off x="4279003" y="5379079"/>
            <a:ext cx="660341" cy="267908"/>
          </a:xfrm>
          <a:prstGeom prst="rect">
            <a:avLst/>
          </a:prstGeom>
          <a:noFill/>
        </p:spPr>
        <p:txBody>
          <a:bodyPr wrap="none" rtlCol="0">
            <a:spAutoFit/>
          </a:bodyPr>
          <a:lstStyle/>
          <a:p>
            <a:pPr marL="0" marR="0" lvl="0" indent="0" algn="ctr" defTabSz="672161" rtl="0" eaLnBrk="1" fontAlgn="auto" latinLnBrk="0" hangingPunct="1">
              <a:lnSpc>
                <a:spcPct val="100000"/>
              </a:lnSpc>
              <a:spcBef>
                <a:spcPts val="0"/>
              </a:spcBef>
              <a:spcAft>
                <a:spcPts val="0"/>
              </a:spcAft>
              <a:buClrTx/>
              <a:buSzTx/>
              <a:buFontTx/>
              <a:buNone/>
              <a:tabLst/>
              <a:defRPr/>
            </a:pPr>
            <a:r>
              <a:rPr kumimoji="0" lang="en-US" sz="1153"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Results</a:t>
            </a:r>
          </a:p>
        </p:txBody>
      </p:sp>
      <p:sp>
        <p:nvSpPr>
          <p:cNvPr id="15" name="Text Placeholder 40">
            <a:extLst>
              <a:ext uri="{FF2B5EF4-FFF2-40B4-BE49-F238E27FC236}">
                <a16:creationId xmlns:a16="http://schemas.microsoft.com/office/drawing/2014/main" id="{FEDCC880-C32E-7371-D454-6DA0F76B9128}"/>
              </a:ext>
            </a:extLst>
          </p:cNvPr>
          <p:cNvSpPr txBox="1">
            <a:spLocks/>
          </p:cNvSpPr>
          <p:nvPr/>
        </p:nvSpPr>
        <p:spPr>
          <a:xfrm>
            <a:off x="5549423" y="4229384"/>
            <a:ext cx="2937065" cy="1773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72265" rtl="0" eaLnBrk="1" fontAlgn="auto" latinLnBrk="0" hangingPunct="1">
              <a:lnSpc>
                <a:spcPct val="100000"/>
              </a:lnSpc>
              <a:spcBef>
                <a:spcPts val="882"/>
              </a:spcBef>
              <a:spcAft>
                <a:spcPts val="0"/>
              </a:spcAft>
              <a:buClr>
                <a:srgbClr val="FFFFFF"/>
              </a:buClr>
              <a:buSzPct val="90000"/>
              <a:buFont typeface="Wingdings" panose="05000000000000000000" pitchFamily="2" charset="2"/>
              <a:buNone/>
              <a:tabLst/>
              <a:defRPr/>
            </a:pPr>
            <a:r>
              <a:rPr kumimoji="0" lang="en-US" sz="115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Database system </a:t>
            </a:r>
            <a:r>
              <a:rPr kumimoji="0" lang="en-US" sz="1153" b="1"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can</a:t>
            </a:r>
            <a:r>
              <a:rPr kumimoji="0" lang="en-US" sz="1153"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 </a:t>
            </a:r>
            <a:r>
              <a:rPr kumimoji="0" lang="en-US" sz="1153" b="1"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process</a:t>
            </a:r>
            <a:r>
              <a:rPr kumimoji="0" lang="en-US" sz="1153"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 </a:t>
            </a:r>
            <a:r>
              <a:rPr kumimoji="0" lang="en-US" sz="115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queries</a:t>
            </a:r>
          </a:p>
        </p:txBody>
      </p:sp>
      <p:sp>
        <p:nvSpPr>
          <p:cNvPr id="16" name="Text Placeholder 40">
            <a:extLst>
              <a:ext uri="{FF2B5EF4-FFF2-40B4-BE49-F238E27FC236}">
                <a16:creationId xmlns:a16="http://schemas.microsoft.com/office/drawing/2014/main" id="{10B15D46-5EA9-D41C-49D1-DECABBDBD530}"/>
              </a:ext>
            </a:extLst>
          </p:cNvPr>
          <p:cNvSpPr txBox="1">
            <a:spLocks/>
          </p:cNvSpPr>
          <p:nvPr/>
        </p:nvSpPr>
        <p:spPr>
          <a:xfrm>
            <a:off x="7017955" y="6048389"/>
            <a:ext cx="3296907" cy="53217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7216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5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operators</a:t>
            </a:r>
          </a:p>
          <a:p>
            <a:pPr marL="0" marR="0" lvl="0" indent="0" algn="l" defTabSz="67216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53"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Other tenants, malware, hackers</a:t>
            </a:r>
          </a:p>
          <a:p>
            <a:pPr marL="0" marR="0" lvl="0" indent="0" algn="l" defTabSz="67216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5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DBAs and cloud resource admins in customer’s org</a:t>
            </a:r>
          </a:p>
        </p:txBody>
      </p:sp>
      <p:pic>
        <p:nvPicPr>
          <p:cNvPr id="17" name="Graphic 16">
            <a:extLst>
              <a:ext uri="{FF2B5EF4-FFF2-40B4-BE49-F238E27FC236}">
                <a16:creationId xmlns:a16="http://schemas.microsoft.com/office/drawing/2014/main" id="{03EC2791-6DC8-01D6-121F-69A508F25D7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9706" y="4915909"/>
            <a:ext cx="265007" cy="265007"/>
          </a:xfrm>
          <a:prstGeom prst="rect">
            <a:avLst/>
          </a:prstGeom>
        </p:spPr>
      </p:pic>
      <p:grpSp>
        <p:nvGrpSpPr>
          <p:cNvPr id="18" name="Group 17">
            <a:extLst>
              <a:ext uri="{FF2B5EF4-FFF2-40B4-BE49-F238E27FC236}">
                <a16:creationId xmlns:a16="http://schemas.microsoft.com/office/drawing/2014/main" id="{41142362-2719-6310-6E97-78F48C92383B}"/>
              </a:ext>
              <a:ext uri="{C183D7F6-B498-43B3-948B-1728B52AA6E4}">
                <adec:decorative xmlns:adec="http://schemas.microsoft.com/office/drawing/2017/decorative" val="1"/>
              </a:ext>
            </a:extLst>
          </p:cNvPr>
          <p:cNvGrpSpPr/>
          <p:nvPr/>
        </p:nvGrpSpPr>
        <p:grpSpPr>
          <a:xfrm>
            <a:off x="5884358" y="5400598"/>
            <a:ext cx="1019930" cy="913876"/>
            <a:chOff x="6444979" y="4806354"/>
            <a:chExt cx="1387176" cy="1242934"/>
          </a:xfrm>
        </p:grpSpPr>
        <p:grpSp>
          <p:nvGrpSpPr>
            <p:cNvPr id="19" name="Group 11">
              <a:extLst>
                <a:ext uri="{FF2B5EF4-FFF2-40B4-BE49-F238E27FC236}">
                  <a16:creationId xmlns:a16="http://schemas.microsoft.com/office/drawing/2014/main" id="{BE5C834B-3038-8747-149D-E9ADB13A7451}"/>
                </a:ext>
              </a:extLst>
            </p:cNvPr>
            <p:cNvGrpSpPr>
              <a:grpSpLocks noChangeAspect="1"/>
            </p:cNvGrpSpPr>
            <p:nvPr/>
          </p:nvGrpSpPr>
          <p:grpSpPr bwMode="auto">
            <a:xfrm>
              <a:off x="6623870" y="4913490"/>
              <a:ext cx="254000" cy="369887"/>
              <a:chOff x="3944" y="2911"/>
              <a:chExt cx="160" cy="233"/>
            </a:xfrm>
          </p:grpSpPr>
          <p:sp>
            <p:nvSpPr>
              <p:cNvPr id="25" name="AutoShape 10">
                <a:extLst>
                  <a:ext uri="{FF2B5EF4-FFF2-40B4-BE49-F238E27FC236}">
                    <a16:creationId xmlns:a16="http://schemas.microsoft.com/office/drawing/2014/main" id="{53518333-1328-9FB7-192F-E93144904810}"/>
                  </a:ext>
                </a:extLst>
              </p:cNvPr>
              <p:cNvSpPr>
                <a:spLocks noChangeAspect="1" noChangeArrowheads="1" noTextEdit="1"/>
              </p:cNvSpPr>
              <p:nvPr/>
            </p:nvSpPr>
            <p:spPr bwMode="auto">
              <a:xfrm>
                <a:off x="3944" y="2911"/>
                <a:ext cx="1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26" name="Rectangle 12">
                <a:extLst>
                  <a:ext uri="{FF2B5EF4-FFF2-40B4-BE49-F238E27FC236}">
                    <a16:creationId xmlns:a16="http://schemas.microsoft.com/office/drawing/2014/main" id="{F62D0353-80CD-FC32-111E-CF46FCE9B54A}"/>
                  </a:ext>
                </a:extLst>
              </p:cNvPr>
              <p:cNvSpPr>
                <a:spLocks noChangeArrowheads="1"/>
              </p:cNvSpPr>
              <p:nvPr/>
            </p:nvSpPr>
            <p:spPr bwMode="auto">
              <a:xfrm>
                <a:off x="3944" y="2911"/>
                <a:ext cx="160" cy="233"/>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27" name="Rectangle 13">
                <a:extLst>
                  <a:ext uri="{FF2B5EF4-FFF2-40B4-BE49-F238E27FC236}">
                    <a16:creationId xmlns:a16="http://schemas.microsoft.com/office/drawing/2014/main" id="{C4511C72-2CB8-F134-8A4E-693B500595EF}"/>
                  </a:ext>
                </a:extLst>
              </p:cNvPr>
              <p:cNvSpPr>
                <a:spLocks noChangeArrowheads="1"/>
              </p:cNvSpPr>
              <p:nvPr/>
            </p:nvSpPr>
            <p:spPr bwMode="auto">
              <a:xfrm>
                <a:off x="3966" y="2940"/>
                <a:ext cx="1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28" name="Rectangle 14">
                <a:extLst>
                  <a:ext uri="{FF2B5EF4-FFF2-40B4-BE49-F238E27FC236}">
                    <a16:creationId xmlns:a16="http://schemas.microsoft.com/office/drawing/2014/main" id="{F208450C-EDD8-17D4-9ADB-D0D07CDEDEF2}"/>
                  </a:ext>
                </a:extLst>
              </p:cNvPr>
              <p:cNvSpPr>
                <a:spLocks noChangeArrowheads="1"/>
              </p:cNvSpPr>
              <p:nvPr/>
            </p:nvSpPr>
            <p:spPr bwMode="auto">
              <a:xfrm>
                <a:off x="3966" y="2977"/>
                <a:ext cx="116" cy="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29" name="Rectangle 15">
                <a:extLst>
                  <a:ext uri="{FF2B5EF4-FFF2-40B4-BE49-F238E27FC236}">
                    <a16:creationId xmlns:a16="http://schemas.microsoft.com/office/drawing/2014/main" id="{DEAB538D-F111-B673-257E-E724B9822B5A}"/>
                  </a:ext>
                </a:extLst>
              </p:cNvPr>
              <p:cNvSpPr>
                <a:spLocks noChangeArrowheads="1"/>
              </p:cNvSpPr>
              <p:nvPr/>
            </p:nvSpPr>
            <p:spPr bwMode="auto">
              <a:xfrm>
                <a:off x="3966" y="3013"/>
                <a:ext cx="116"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30" name="Rectangle 16">
                <a:extLst>
                  <a:ext uri="{FF2B5EF4-FFF2-40B4-BE49-F238E27FC236}">
                    <a16:creationId xmlns:a16="http://schemas.microsoft.com/office/drawing/2014/main" id="{DDC9A059-343A-161D-7592-E04EDAB4F9F9}"/>
                  </a:ext>
                </a:extLst>
              </p:cNvPr>
              <p:cNvSpPr>
                <a:spLocks noChangeArrowheads="1"/>
              </p:cNvSpPr>
              <p:nvPr/>
            </p:nvSpPr>
            <p:spPr bwMode="auto">
              <a:xfrm>
                <a:off x="3966" y="3049"/>
                <a:ext cx="86"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31" name="Rectangle 17">
                <a:extLst>
                  <a:ext uri="{FF2B5EF4-FFF2-40B4-BE49-F238E27FC236}">
                    <a16:creationId xmlns:a16="http://schemas.microsoft.com/office/drawing/2014/main" id="{A34DB853-5227-FFA9-14F8-6D318617C3A9}"/>
                  </a:ext>
                </a:extLst>
              </p:cNvPr>
              <p:cNvSpPr>
                <a:spLocks noChangeArrowheads="1"/>
              </p:cNvSpPr>
              <p:nvPr/>
            </p:nvSpPr>
            <p:spPr bwMode="auto">
              <a:xfrm>
                <a:off x="3966" y="3086"/>
                <a:ext cx="65"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grpSp>
        <p:grpSp>
          <p:nvGrpSpPr>
            <p:cNvPr id="20" name="Group 19">
              <a:extLst>
                <a:ext uri="{FF2B5EF4-FFF2-40B4-BE49-F238E27FC236}">
                  <a16:creationId xmlns:a16="http://schemas.microsoft.com/office/drawing/2014/main" id="{BE372B83-6684-CAFD-1BD7-E14C649F3EDC}"/>
                </a:ext>
              </a:extLst>
            </p:cNvPr>
            <p:cNvGrpSpPr/>
            <p:nvPr/>
          </p:nvGrpSpPr>
          <p:grpSpPr>
            <a:xfrm>
              <a:off x="7383363" y="5557540"/>
              <a:ext cx="448792" cy="491748"/>
              <a:chOff x="7831138" y="5482590"/>
              <a:chExt cx="222250" cy="243523"/>
            </a:xfrm>
          </p:grpSpPr>
          <p:sp>
            <p:nvSpPr>
              <p:cNvPr id="23" name="Oval 29">
                <a:extLst>
                  <a:ext uri="{FF2B5EF4-FFF2-40B4-BE49-F238E27FC236}">
                    <a16:creationId xmlns:a16="http://schemas.microsoft.com/office/drawing/2014/main" id="{A295A286-2188-1498-D3B8-0E6676DD3C5A}"/>
                  </a:ext>
                </a:extLst>
              </p:cNvPr>
              <p:cNvSpPr>
                <a:spLocks noChangeArrowheads="1"/>
              </p:cNvSpPr>
              <p:nvPr/>
            </p:nvSpPr>
            <p:spPr bwMode="auto">
              <a:xfrm>
                <a:off x="7888288" y="5482590"/>
                <a:ext cx="109538" cy="1111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24" name="Freeform 30">
                <a:extLst>
                  <a:ext uri="{FF2B5EF4-FFF2-40B4-BE49-F238E27FC236}">
                    <a16:creationId xmlns:a16="http://schemas.microsoft.com/office/drawing/2014/main" id="{B363DBDE-7A0F-C8D4-9B95-7D90C7E65847}"/>
                  </a:ext>
                </a:extLst>
              </p:cNvPr>
              <p:cNvSpPr>
                <a:spLocks/>
              </p:cNvSpPr>
              <p:nvPr/>
            </p:nvSpPr>
            <p:spPr bwMode="auto">
              <a:xfrm>
                <a:off x="7831138" y="5614988"/>
                <a:ext cx="222250" cy="11112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grpSp>
        <p:sp>
          <p:nvSpPr>
            <p:cNvPr id="21" name="Oval 20">
              <a:extLst>
                <a:ext uri="{FF2B5EF4-FFF2-40B4-BE49-F238E27FC236}">
                  <a16:creationId xmlns:a16="http://schemas.microsoft.com/office/drawing/2014/main" id="{DD727D0B-F34B-8D7C-BDA6-1CCC24A54962}"/>
                </a:ext>
              </a:extLst>
            </p:cNvPr>
            <p:cNvSpPr/>
            <p:nvPr/>
          </p:nvSpPr>
          <p:spPr bwMode="auto">
            <a:xfrm>
              <a:off x="6444979" y="4806354"/>
              <a:ext cx="637181" cy="637181"/>
            </a:xfrm>
            <a:prstGeom prst="ellipse">
              <a:avLst/>
            </a:prstGeom>
            <a:noFill/>
            <a:ln w="9525" cap="flat" cmpd="sng" algn="ctr">
              <a:solidFill>
                <a:srgbClr val="50E6FF"/>
              </a:solidFill>
              <a:prstDash val="solid"/>
              <a:headEnd type="none" w="lg" len="med"/>
              <a:tailEnd type="none" w="lg"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EB24C4A3-5C1E-D482-BAB9-74D71B202B01}"/>
                </a:ext>
              </a:extLst>
            </p:cNvPr>
            <p:cNvCxnSpPr>
              <a:cxnSpLocks/>
            </p:cNvCxnSpPr>
            <p:nvPr/>
          </p:nvCxnSpPr>
          <p:spPr>
            <a:xfrm>
              <a:off x="6970945" y="5369232"/>
              <a:ext cx="388009" cy="410330"/>
            </a:xfrm>
            <a:prstGeom prst="line">
              <a:avLst/>
            </a:prstGeom>
            <a:noFill/>
            <a:ln w="9525" cap="flat" cmpd="sng" algn="ctr">
              <a:solidFill>
                <a:srgbClr val="50E6FF"/>
              </a:solidFill>
              <a:prstDash val="solid"/>
              <a:headEnd type="none" w="lg" len="med"/>
              <a:tailEnd type="none" w="lg" len="med"/>
            </a:ln>
            <a:effectLst/>
          </p:spPr>
        </p:cxnSp>
      </p:grpSp>
    </p:spTree>
    <p:extLst>
      <p:ext uri="{BB962C8B-B14F-4D97-AF65-F5344CB8AC3E}">
        <p14:creationId xmlns:p14="http://schemas.microsoft.com/office/powerpoint/2010/main" val="3734686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par>
                          <p:cTn id="53" fill="hold">
                            <p:stCondLst>
                              <p:cond delay="1000"/>
                            </p:stCondLst>
                            <p:childTnLst>
                              <p:par>
                                <p:cTn id="54" presetID="8" presetClass="emph" presetSubtype="0" repeatCount="indefinite" fill="hold" nodeType="afterEffect">
                                  <p:stCondLst>
                                    <p:cond delay="0"/>
                                  </p:stCondLst>
                                  <p:childTnLst>
                                    <p:animRot by="21600000">
                                      <p:cBhvr>
                                        <p:cTn id="55" dur="5000" fill="hold"/>
                                        <p:tgtEl>
                                          <p:spTgt spid="17"/>
                                        </p:tgtEl>
                                        <p:attrNameLst>
                                          <p:attrName>r</p:attrName>
                                        </p:attrNameLst>
                                      </p:cBhvr>
                                    </p:animRot>
                                  </p:childTnLst>
                                </p:cTn>
                              </p:par>
                              <p:par>
                                <p:cTn id="56" presetID="10" presetClass="entr" presetSubtype="0"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2" grpId="0" animBg="1"/>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DBF2-7CF6-6306-8560-A7A892CBDF8F}"/>
              </a:ext>
            </a:extLst>
          </p:cNvPr>
          <p:cNvSpPr>
            <a:spLocks noGrp="1"/>
          </p:cNvSpPr>
          <p:nvPr>
            <p:ph type="title"/>
          </p:nvPr>
        </p:nvSpPr>
        <p:spPr/>
        <p:txBody>
          <a:bodyPr/>
          <a:lstStyle/>
          <a:p>
            <a:r>
              <a:rPr lang="en-US" dirty="0"/>
              <a:t>Always Encrypted</a:t>
            </a:r>
            <a:endParaRPr lang="en-BE" dirty="0"/>
          </a:p>
        </p:txBody>
      </p:sp>
      <p:sp>
        <p:nvSpPr>
          <p:cNvPr id="3" name="Rectangle 2">
            <a:extLst>
              <a:ext uri="{FF2B5EF4-FFF2-40B4-BE49-F238E27FC236}">
                <a16:creationId xmlns:a16="http://schemas.microsoft.com/office/drawing/2014/main" id="{2BD2B8C5-5185-87A3-8973-40175E01EF73}"/>
              </a:ext>
            </a:extLst>
          </p:cNvPr>
          <p:cNvSpPr/>
          <p:nvPr/>
        </p:nvSpPr>
        <p:spPr bwMode="auto">
          <a:xfrm>
            <a:off x="636546" y="4666355"/>
            <a:ext cx="2688893" cy="1491100"/>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91388" rIns="0" bIns="91388" numCol="1" spcCol="0" rtlCol="0" fromWordArt="0" anchor="t" anchorCtr="0" forceAA="0" compatLnSpc="1">
            <a:prstTxWarp prst="textNoShape">
              <a:avLst/>
            </a:prstTxWarp>
            <a:spAutoFit/>
          </a:bodyPr>
          <a:lstStyle/>
          <a:p>
            <a:pPr marL="0" marR="0" lvl="0"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srgbClr val="0078D4"/>
                </a:solidFill>
                <a:effectLst/>
                <a:uLnTx/>
                <a:uFillTx/>
                <a:latin typeface="Segoe UI Semibold"/>
                <a:ea typeface="+mn-ea"/>
                <a:cs typeface="+mn-cs"/>
              </a:rPr>
              <a:t>Client-side encryption</a:t>
            </a:r>
          </a:p>
          <a:p>
            <a:pPr marL="0" marR="0" lvl="2"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prstClr val="black"/>
                </a:solidFill>
                <a:effectLst/>
                <a:uLnTx/>
                <a:uFillTx/>
                <a:latin typeface="Segoe UI"/>
                <a:ea typeface="+mn-ea"/>
                <a:cs typeface="+mn-cs"/>
              </a:rPr>
              <a:t>Client-side encryption of sensitive data using keys that are never given to the database system</a:t>
            </a:r>
          </a:p>
        </p:txBody>
      </p:sp>
      <p:sp>
        <p:nvSpPr>
          <p:cNvPr id="4" name="Rectangle 3">
            <a:extLst>
              <a:ext uri="{FF2B5EF4-FFF2-40B4-BE49-F238E27FC236}">
                <a16:creationId xmlns:a16="http://schemas.microsoft.com/office/drawing/2014/main" id="{17553473-6C2D-89F6-2F1A-724D9166962B}"/>
              </a:ext>
            </a:extLst>
          </p:cNvPr>
          <p:cNvSpPr/>
          <p:nvPr/>
        </p:nvSpPr>
        <p:spPr bwMode="auto">
          <a:xfrm>
            <a:off x="4597137" y="4666355"/>
            <a:ext cx="2688893" cy="1244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388" rIns="0" bIns="91388" numCol="1" spcCol="0" rtlCol="0" fromWordArt="0" anchor="t" anchorCtr="0" forceAA="0" compatLnSpc="1">
            <a:prstTxWarp prst="textNoShape">
              <a:avLst/>
            </a:prstTxWarp>
            <a:spAutoFit/>
          </a:bodyPr>
          <a:lstStyle/>
          <a:p>
            <a:pPr marL="0" marR="0" lvl="0"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srgbClr val="0078D4"/>
                </a:solidFill>
                <a:effectLst/>
                <a:uLnTx/>
                <a:uFillTx/>
                <a:latin typeface="Segoe UI Semibold"/>
                <a:ea typeface="+mn-ea"/>
                <a:cs typeface="+mn-cs"/>
              </a:rPr>
              <a:t>Encryption transparency</a:t>
            </a:r>
          </a:p>
          <a:p>
            <a:pPr marL="0" marR="0" lvl="2"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prstClr val="black"/>
                </a:solidFill>
                <a:effectLst/>
                <a:uLnTx/>
                <a:uFillTx/>
                <a:latin typeface="Segoe UI"/>
                <a:ea typeface="+mn-ea"/>
                <a:cs typeface="+mn-cs"/>
              </a:rPr>
              <a:t>Client driver transparently encrypts query parameters and decrypts encrypted results</a:t>
            </a:r>
          </a:p>
        </p:txBody>
      </p:sp>
      <p:sp>
        <p:nvSpPr>
          <p:cNvPr id="5" name="Rectangle 4">
            <a:extLst>
              <a:ext uri="{FF2B5EF4-FFF2-40B4-BE49-F238E27FC236}">
                <a16:creationId xmlns:a16="http://schemas.microsoft.com/office/drawing/2014/main" id="{14294D76-BAA1-4417-C6C9-4E635FD421EB}"/>
              </a:ext>
            </a:extLst>
          </p:cNvPr>
          <p:cNvSpPr/>
          <p:nvPr/>
        </p:nvSpPr>
        <p:spPr bwMode="auto">
          <a:xfrm>
            <a:off x="8557725" y="4666353"/>
            <a:ext cx="3075685" cy="124487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91388" rIns="0" bIns="91388" numCol="1" spcCol="0" rtlCol="0" fromWordArt="0" anchor="t" anchorCtr="0" forceAA="0" compatLnSpc="1">
            <a:prstTxWarp prst="textNoShape">
              <a:avLst/>
            </a:prstTxWarp>
            <a:spAutoFit/>
          </a:bodyPr>
          <a:lstStyle/>
          <a:p>
            <a:pPr marL="0" marR="0" lvl="0"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srgbClr val="0078D4"/>
                </a:solidFill>
                <a:effectLst/>
                <a:uLnTx/>
                <a:uFillTx/>
                <a:latin typeface="Segoe UI Semibold"/>
                <a:ea typeface="+mn-ea"/>
                <a:cs typeface="+mn-cs"/>
              </a:rPr>
              <a:t>Confidential equality comparisons</a:t>
            </a:r>
          </a:p>
          <a:p>
            <a:pPr marL="0" marR="0" lvl="2"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prstClr val="black"/>
                </a:solidFill>
                <a:effectLst/>
                <a:uLnTx/>
                <a:uFillTx/>
                <a:latin typeface="Segoe UI"/>
                <a:ea typeface="+mn-ea"/>
                <a:cs typeface="+mn-cs"/>
              </a:rPr>
              <a:t>Point lookup searches, equality joins, grouping via deterministic encryption</a:t>
            </a:r>
          </a:p>
        </p:txBody>
      </p:sp>
      <p:sp>
        <p:nvSpPr>
          <p:cNvPr id="6" name="TextBox 5">
            <a:extLst>
              <a:ext uri="{FF2B5EF4-FFF2-40B4-BE49-F238E27FC236}">
                <a16:creationId xmlns:a16="http://schemas.microsoft.com/office/drawing/2014/main" id="{559EA2B6-142B-81AB-CE48-7C8AD441C1FF}"/>
              </a:ext>
            </a:extLst>
          </p:cNvPr>
          <p:cNvSpPr txBox="1"/>
          <p:nvPr/>
        </p:nvSpPr>
        <p:spPr>
          <a:xfrm>
            <a:off x="5912746" y="77641"/>
            <a:ext cx="6719073" cy="573280"/>
          </a:xfrm>
          <a:prstGeom prst="rect">
            <a:avLst/>
          </a:prstGeom>
          <a:noFill/>
        </p:spPr>
        <p:txBody>
          <a:bodyPr wrap="square">
            <a:spAutoFit/>
          </a:bodyPr>
          <a:lstStyle/>
          <a:p>
            <a:pPr marL="0" marR="0" lvl="0" indent="0" algn="l" defTabSz="89623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0078D4"/>
                </a:solidFill>
                <a:effectLst/>
                <a:uLnTx/>
                <a:uFillTx/>
                <a:latin typeface="Segoe UI Semibold"/>
                <a:ea typeface="ＭＳ Ｐゴシック" pitchFamily="-72" charset="-128"/>
                <a:cs typeface="Arial" panose="020B0604020202020204" pitchFamily="34" charset="0"/>
              </a:rPr>
              <a:t>SQL Server 2016 and later, Azure SQL Database/Managed Instance</a:t>
            </a:r>
          </a:p>
          <a:p>
            <a:pPr marL="0" marR="0" lvl="0" indent="0" algn="l" defTabSz="89623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0078D4"/>
                </a:solidFill>
                <a:effectLst/>
                <a:uLnTx/>
                <a:uFillTx/>
                <a:latin typeface="Segoe UI Semibold"/>
                <a:ea typeface="ＭＳ Ｐゴシック" pitchFamily="-72" charset="-128"/>
                <a:cs typeface="Arial" panose="020B0604020202020204" pitchFamily="34" charset="0"/>
              </a:rPr>
              <a:t>Cosmos DB</a:t>
            </a:r>
          </a:p>
        </p:txBody>
      </p:sp>
      <p:sp>
        <p:nvSpPr>
          <p:cNvPr id="7" name="TextBox 6">
            <a:extLst>
              <a:ext uri="{FF2B5EF4-FFF2-40B4-BE49-F238E27FC236}">
                <a16:creationId xmlns:a16="http://schemas.microsoft.com/office/drawing/2014/main" id="{9A25A9F8-06E6-32B5-83B4-9881DABDCA58}"/>
              </a:ext>
            </a:extLst>
          </p:cNvPr>
          <p:cNvSpPr txBox="1"/>
          <p:nvPr/>
        </p:nvSpPr>
        <p:spPr>
          <a:xfrm>
            <a:off x="462319" y="1140967"/>
            <a:ext cx="9454555" cy="392245"/>
          </a:xfrm>
          <a:prstGeom prst="rect">
            <a:avLst/>
          </a:prstGeom>
          <a:noFill/>
        </p:spPr>
        <p:txBody>
          <a:bodyPr wrap="square">
            <a:spAutoFit/>
          </a:bodyPr>
          <a:lstStyle/>
          <a:p>
            <a:pPr marL="0" marR="0" lvl="2" indent="0" algn="l" defTabSz="913338" rtl="0" eaLnBrk="1" fontAlgn="auto" latinLnBrk="0" hangingPunct="1">
              <a:lnSpc>
                <a:spcPct val="100000"/>
              </a:lnSpc>
              <a:spcBef>
                <a:spcPts val="588"/>
              </a:spcBef>
              <a:spcAft>
                <a:spcPts val="0"/>
              </a:spcAft>
              <a:buClrTx/>
              <a:buSzTx/>
              <a:buFontTx/>
              <a:buNone/>
              <a:tabLst/>
              <a:defRPr/>
            </a:pPr>
            <a:r>
              <a:rPr kumimoji="0" lang="en-US" sz="1961" b="0" i="0" u="none" strike="noStrike" kern="1200" cap="none" spc="-20" normalizeH="0" baseline="0" noProof="0">
                <a:ln>
                  <a:noFill/>
                </a:ln>
                <a:solidFill>
                  <a:prstClr val="black"/>
                </a:solidFill>
                <a:effectLst/>
                <a:uLnTx/>
                <a:uFillTx/>
                <a:latin typeface="Segoe UI"/>
                <a:ea typeface="+mn-ea"/>
                <a:cs typeface="Arial" panose="020B0604020202020204" pitchFamily="34" charset="0"/>
              </a:rPr>
              <a:t>Protects data in-use from malicious DBAs, OS admins, and malware</a:t>
            </a:r>
          </a:p>
        </p:txBody>
      </p:sp>
      <p:sp>
        <p:nvSpPr>
          <p:cNvPr id="8" name="Rectangle 7">
            <a:extLst>
              <a:ext uri="{FF2B5EF4-FFF2-40B4-BE49-F238E27FC236}">
                <a16:creationId xmlns:a16="http://schemas.microsoft.com/office/drawing/2014/main" id="{2A2ACA2A-4830-D814-F9EF-2208B5F3CA74}"/>
              </a:ext>
              <a:ext uri="{C183D7F6-B498-43B3-948B-1728B52AA6E4}">
                <adec:decorative xmlns:adec="http://schemas.microsoft.com/office/drawing/2017/decorative" val="1"/>
              </a:ext>
            </a:extLst>
          </p:cNvPr>
          <p:cNvSpPr/>
          <p:nvPr/>
        </p:nvSpPr>
        <p:spPr>
          <a:xfrm>
            <a:off x="3179441" y="2187201"/>
            <a:ext cx="4146718" cy="2184382"/>
          </a:xfrm>
          <a:prstGeom prst="rect">
            <a:avLst/>
          </a:prstGeom>
          <a:noFill/>
          <a:ln w="12700" cap="flat" cmpd="sng" algn="ctr">
            <a:solidFill>
              <a:schemeClr val="accent1"/>
            </a:solidFill>
            <a:prstDash val="dash"/>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9" name="Freeform 128">
            <a:extLst>
              <a:ext uri="{FF2B5EF4-FFF2-40B4-BE49-F238E27FC236}">
                <a16:creationId xmlns:a16="http://schemas.microsoft.com/office/drawing/2014/main" id="{6F0F949D-A880-AAF4-A8E8-A8A45F79211F}"/>
              </a:ext>
              <a:ext uri="{C183D7F6-B498-43B3-948B-1728B52AA6E4}">
                <adec:decorative xmlns:adec="http://schemas.microsoft.com/office/drawing/2017/decorative" val="1"/>
              </a:ext>
            </a:extLst>
          </p:cNvPr>
          <p:cNvSpPr>
            <a:spLocks/>
          </p:cNvSpPr>
          <p:nvPr/>
        </p:nvSpPr>
        <p:spPr bwMode="auto">
          <a:xfrm>
            <a:off x="3257012" y="2038145"/>
            <a:ext cx="255585" cy="320380"/>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vert="horz" wrap="square" lIns="109712" tIns="54856" rIns="109712" bIns="54856" numCol="1" anchor="t" anchorCtr="0" compatLnSpc="1">
            <a:prstTxWarp prst="textNoShape">
              <a:avLst/>
            </a:prstTxWarp>
          </a:bodyPr>
          <a:lstStyle/>
          <a:p>
            <a:pPr marL="0" marR="0" lvl="0" indent="0" algn="l" defTabSz="1097056" rtl="0"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cxnSp>
        <p:nvCxnSpPr>
          <p:cNvPr id="10" name="Straight Arrow Connector 9">
            <a:extLst>
              <a:ext uri="{FF2B5EF4-FFF2-40B4-BE49-F238E27FC236}">
                <a16:creationId xmlns:a16="http://schemas.microsoft.com/office/drawing/2014/main" id="{9F426659-B741-31A5-B4C6-7DCB775E69EC}"/>
              </a:ext>
              <a:ext uri="{C183D7F6-B498-43B3-948B-1728B52AA6E4}">
                <adec:decorative xmlns:adec="http://schemas.microsoft.com/office/drawing/2017/decorative" val="1"/>
              </a:ext>
            </a:extLst>
          </p:cNvPr>
          <p:cNvCxnSpPr>
            <a:cxnSpLocks/>
          </p:cNvCxnSpPr>
          <p:nvPr/>
        </p:nvCxnSpPr>
        <p:spPr>
          <a:xfrm flipH="1">
            <a:off x="4542438" y="3310555"/>
            <a:ext cx="1544406" cy="0"/>
          </a:xfrm>
          <a:prstGeom prst="straightConnector1">
            <a:avLst/>
          </a:prstGeom>
          <a:ln>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7D9E2DD-C8C9-7731-9AED-084AF713CCB2}"/>
              </a:ext>
              <a:ext uri="{C183D7F6-B498-43B3-948B-1728B52AA6E4}">
                <adec:decorative xmlns:adec="http://schemas.microsoft.com/office/drawing/2017/decorative" val="1"/>
              </a:ext>
            </a:extLst>
          </p:cNvPr>
          <p:cNvCxnSpPr>
            <a:cxnSpLocks/>
          </p:cNvCxnSpPr>
          <p:nvPr/>
        </p:nvCxnSpPr>
        <p:spPr>
          <a:xfrm>
            <a:off x="4542438" y="3136415"/>
            <a:ext cx="1544406" cy="0"/>
          </a:xfrm>
          <a:prstGeom prst="straightConnector1">
            <a:avLst/>
          </a:prstGeom>
          <a:ln>
            <a:headEnd type="none"/>
            <a:tailEnd type="arrow" w="lg"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D6D533D-23E9-2597-3C70-233F1C30BB6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61143" y="2913783"/>
            <a:ext cx="825422" cy="619406"/>
          </a:xfrm>
          <a:prstGeom prst="rect">
            <a:avLst/>
          </a:prstGeom>
          <a:ln>
            <a:solidFill>
              <a:srgbClr val="19C3FF"/>
            </a:solidFill>
          </a:ln>
        </p:spPr>
      </p:pic>
      <p:grpSp>
        <p:nvGrpSpPr>
          <p:cNvPr id="13" name="Group 11">
            <a:extLst>
              <a:ext uri="{FF2B5EF4-FFF2-40B4-BE49-F238E27FC236}">
                <a16:creationId xmlns:a16="http://schemas.microsoft.com/office/drawing/2014/main" id="{FB392037-6679-D059-CEC1-A59319B7D33E}"/>
              </a:ext>
              <a:ext uri="{C183D7F6-B498-43B3-948B-1728B52AA6E4}">
                <adec:decorative xmlns:adec="http://schemas.microsoft.com/office/drawing/2017/decorative" val="1"/>
              </a:ext>
            </a:extLst>
          </p:cNvPr>
          <p:cNvGrpSpPr>
            <a:grpSpLocks noChangeAspect="1"/>
          </p:cNvGrpSpPr>
          <p:nvPr/>
        </p:nvGrpSpPr>
        <p:grpSpPr bwMode="auto">
          <a:xfrm>
            <a:off x="5188299" y="2375226"/>
            <a:ext cx="253964" cy="369835"/>
            <a:chOff x="3944" y="2911"/>
            <a:chExt cx="160" cy="233"/>
          </a:xfrm>
        </p:grpSpPr>
        <p:sp>
          <p:nvSpPr>
            <p:cNvPr id="14" name="AutoShape 10">
              <a:extLst>
                <a:ext uri="{FF2B5EF4-FFF2-40B4-BE49-F238E27FC236}">
                  <a16:creationId xmlns:a16="http://schemas.microsoft.com/office/drawing/2014/main" id="{E02DAABF-894B-82E0-3375-5262CA60738F}"/>
                </a:ext>
              </a:extLst>
            </p:cNvPr>
            <p:cNvSpPr>
              <a:spLocks noChangeAspect="1" noChangeArrowheads="1" noTextEdit="1"/>
            </p:cNvSpPr>
            <p:nvPr/>
          </p:nvSpPr>
          <p:spPr bwMode="auto">
            <a:xfrm>
              <a:off x="3944" y="2911"/>
              <a:ext cx="1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5" name="Rectangle 12">
              <a:extLst>
                <a:ext uri="{FF2B5EF4-FFF2-40B4-BE49-F238E27FC236}">
                  <a16:creationId xmlns:a16="http://schemas.microsoft.com/office/drawing/2014/main" id="{0561EE82-660B-86FA-A1B0-320F1EC36896}"/>
                </a:ext>
              </a:extLst>
            </p:cNvPr>
            <p:cNvSpPr>
              <a:spLocks noChangeArrowheads="1"/>
            </p:cNvSpPr>
            <p:nvPr/>
          </p:nvSpPr>
          <p:spPr bwMode="auto">
            <a:xfrm>
              <a:off x="3944" y="2911"/>
              <a:ext cx="160" cy="233"/>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16" name="Rectangle 13">
              <a:extLst>
                <a:ext uri="{FF2B5EF4-FFF2-40B4-BE49-F238E27FC236}">
                  <a16:creationId xmlns:a16="http://schemas.microsoft.com/office/drawing/2014/main" id="{90D805E8-741C-09B1-8F5F-3BF1F0271C1D}"/>
                </a:ext>
              </a:extLst>
            </p:cNvPr>
            <p:cNvSpPr>
              <a:spLocks noChangeArrowheads="1"/>
            </p:cNvSpPr>
            <p:nvPr/>
          </p:nvSpPr>
          <p:spPr bwMode="auto">
            <a:xfrm>
              <a:off x="3966" y="2940"/>
              <a:ext cx="1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17" name="Rectangle 14">
              <a:extLst>
                <a:ext uri="{FF2B5EF4-FFF2-40B4-BE49-F238E27FC236}">
                  <a16:creationId xmlns:a16="http://schemas.microsoft.com/office/drawing/2014/main" id="{585505D9-CC9B-872E-A263-F8EECF42D10C}"/>
                </a:ext>
              </a:extLst>
            </p:cNvPr>
            <p:cNvSpPr>
              <a:spLocks noChangeArrowheads="1"/>
            </p:cNvSpPr>
            <p:nvPr/>
          </p:nvSpPr>
          <p:spPr bwMode="auto">
            <a:xfrm>
              <a:off x="3966" y="2977"/>
              <a:ext cx="116" cy="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18" name="Rectangle 15">
              <a:extLst>
                <a:ext uri="{FF2B5EF4-FFF2-40B4-BE49-F238E27FC236}">
                  <a16:creationId xmlns:a16="http://schemas.microsoft.com/office/drawing/2014/main" id="{45417D25-139C-E92C-F7F1-9ADF2CC0C161}"/>
                </a:ext>
              </a:extLst>
            </p:cNvPr>
            <p:cNvSpPr>
              <a:spLocks noChangeArrowheads="1"/>
            </p:cNvSpPr>
            <p:nvPr/>
          </p:nvSpPr>
          <p:spPr bwMode="auto">
            <a:xfrm>
              <a:off x="3966" y="3013"/>
              <a:ext cx="116"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19" name="Rectangle 16">
              <a:extLst>
                <a:ext uri="{FF2B5EF4-FFF2-40B4-BE49-F238E27FC236}">
                  <a16:creationId xmlns:a16="http://schemas.microsoft.com/office/drawing/2014/main" id="{14D79ECC-EF8C-81E7-BDEC-DBE6B8C98590}"/>
                </a:ext>
              </a:extLst>
            </p:cNvPr>
            <p:cNvSpPr>
              <a:spLocks noChangeArrowheads="1"/>
            </p:cNvSpPr>
            <p:nvPr/>
          </p:nvSpPr>
          <p:spPr bwMode="auto">
            <a:xfrm>
              <a:off x="3966" y="3049"/>
              <a:ext cx="115"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20" name="Rectangle 17">
              <a:extLst>
                <a:ext uri="{FF2B5EF4-FFF2-40B4-BE49-F238E27FC236}">
                  <a16:creationId xmlns:a16="http://schemas.microsoft.com/office/drawing/2014/main" id="{69B16147-0C68-369F-FDC1-464423135BCB}"/>
                </a:ext>
              </a:extLst>
            </p:cNvPr>
            <p:cNvSpPr>
              <a:spLocks noChangeArrowheads="1"/>
            </p:cNvSpPr>
            <p:nvPr/>
          </p:nvSpPr>
          <p:spPr bwMode="auto">
            <a:xfrm>
              <a:off x="3966" y="3086"/>
              <a:ext cx="65"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nvGrpSpPr>
          <p:cNvPr id="21" name="Group 20">
            <a:extLst>
              <a:ext uri="{FF2B5EF4-FFF2-40B4-BE49-F238E27FC236}">
                <a16:creationId xmlns:a16="http://schemas.microsoft.com/office/drawing/2014/main" id="{EB29B4D8-FDA0-9812-FFE2-C3602BEAC8A3}"/>
              </a:ext>
              <a:ext uri="{C183D7F6-B498-43B3-948B-1728B52AA6E4}">
                <adec:decorative xmlns:adec="http://schemas.microsoft.com/office/drawing/2017/decorative" val="1"/>
              </a:ext>
            </a:extLst>
          </p:cNvPr>
          <p:cNvGrpSpPr/>
          <p:nvPr/>
        </p:nvGrpSpPr>
        <p:grpSpPr>
          <a:xfrm>
            <a:off x="7851328" y="2335217"/>
            <a:ext cx="334921" cy="476086"/>
            <a:chOff x="8633532" y="3581844"/>
            <a:chExt cx="334969" cy="476153"/>
          </a:xfrm>
        </p:grpSpPr>
        <p:grpSp>
          <p:nvGrpSpPr>
            <p:cNvPr id="22" name="Group 11">
              <a:extLst>
                <a:ext uri="{FF2B5EF4-FFF2-40B4-BE49-F238E27FC236}">
                  <a16:creationId xmlns:a16="http://schemas.microsoft.com/office/drawing/2014/main" id="{DFD728C4-3F07-E14A-E84A-FBA5BD94FF29}"/>
                </a:ext>
              </a:extLst>
            </p:cNvPr>
            <p:cNvGrpSpPr>
              <a:grpSpLocks noChangeAspect="1"/>
            </p:cNvGrpSpPr>
            <p:nvPr/>
          </p:nvGrpSpPr>
          <p:grpSpPr bwMode="auto">
            <a:xfrm>
              <a:off x="8633532" y="3581844"/>
              <a:ext cx="254000" cy="369887"/>
              <a:chOff x="3944" y="2911"/>
              <a:chExt cx="160" cy="233"/>
            </a:xfrm>
          </p:grpSpPr>
          <p:sp>
            <p:nvSpPr>
              <p:cNvPr id="29" name="AutoShape 10">
                <a:extLst>
                  <a:ext uri="{FF2B5EF4-FFF2-40B4-BE49-F238E27FC236}">
                    <a16:creationId xmlns:a16="http://schemas.microsoft.com/office/drawing/2014/main" id="{1314837F-84BF-D86F-F52C-9048947802D3}"/>
                  </a:ext>
                </a:extLst>
              </p:cNvPr>
              <p:cNvSpPr>
                <a:spLocks noChangeAspect="1" noChangeArrowheads="1" noTextEdit="1"/>
              </p:cNvSpPr>
              <p:nvPr/>
            </p:nvSpPr>
            <p:spPr bwMode="auto">
              <a:xfrm>
                <a:off x="3944" y="2911"/>
                <a:ext cx="1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30" name="Rectangle 12">
                <a:extLst>
                  <a:ext uri="{FF2B5EF4-FFF2-40B4-BE49-F238E27FC236}">
                    <a16:creationId xmlns:a16="http://schemas.microsoft.com/office/drawing/2014/main" id="{8C06A355-8A60-4E0A-9E58-581006BE03CE}"/>
                  </a:ext>
                </a:extLst>
              </p:cNvPr>
              <p:cNvSpPr>
                <a:spLocks noChangeArrowheads="1"/>
              </p:cNvSpPr>
              <p:nvPr/>
            </p:nvSpPr>
            <p:spPr bwMode="auto">
              <a:xfrm>
                <a:off x="3944" y="2911"/>
                <a:ext cx="160" cy="233"/>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31" name="Rectangle 13">
                <a:extLst>
                  <a:ext uri="{FF2B5EF4-FFF2-40B4-BE49-F238E27FC236}">
                    <a16:creationId xmlns:a16="http://schemas.microsoft.com/office/drawing/2014/main" id="{268B02CE-D99B-9AC2-2E38-109A7BD8425C}"/>
                  </a:ext>
                </a:extLst>
              </p:cNvPr>
              <p:cNvSpPr>
                <a:spLocks noChangeArrowheads="1"/>
              </p:cNvSpPr>
              <p:nvPr/>
            </p:nvSpPr>
            <p:spPr bwMode="auto">
              <a:xfrm>
                <a:off x="3966" y="2940"/>
                <a:ext cx="1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32" name="Rectangle 14">
                <a:extLst>
                  <a:ext uri="{FF2B5EF4-FFF2-40B4-BE49-F238E27FC236}">
                    <a16:creationId xmlns:a16="http://schemas.microsoft.com/office/drawing/2014/main" id="{2D2E77E6-5365-9C15-4D2D-FFEB1CA248B2}"/>
                  </a:ext>
                </a:extLst>
              </p:cNvPr>
              <p:cNvSpPr>
                <a:spLocks noChangeArrowheads="1"/>
              </p:cNvSpPr>
              <p:nvPr/>
            </p:nvSpPr>
            <p:spPr bwMode="auto">
              <a:xfrm>
                <a:off x="3966" y="2977"/>
                <a:ext cx="116" cy="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33" name="Rectangle 15">
                <a:extLst>
                  <a:ext uri="{FF2B5EF4-FFF2-40B4-BE49-F238E27FC236}">
                    <a16:creationId xmlns:a16="http://schemas.microsoft.com/office/drawing/2014/main" id="{026311FF-37F9-289A-9411-E9F3A004FEB5}"/>
                  </a:ext>
                </a:extLst>
              </p:cNvPr>
              <p:cNvSpPr>
                <a:spLocks noChangeArrowheads="1"/>
              </p:cNvSpPr>
              <p:nvPr/>
            </p:nvSpPr>
            <p:spPr bwMode="auto">
              <a:xfrm>
                <a:off x="3966" y="3013"/>
                <a:ext cx="116"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34" name="Rectangle 16">
                <a:extLst>
                  <a:ext uri="{FF2B5EF4-FFF2-40B4-BE49-F238E27FC236}">
                    <a16:creationId xmlns:a16="http://schemas.microsoft.com/office/drawing/2014/main" id="{9386DEA3-E5E4-1219-6B23-B5CF59F019C1}"/>
                  </a:ext>
                </a:extLst>
              </p:cNvPr>
              <p:cNvSpPr>
                <a:spLocks noChangeArrowheads="1"/>
              </p:cNvSpPr>
              <p:nvPr/>
            </p:nvSpPr>
            <p:spPr bwMode="auto">
              <a:xfrm>
                <a:off x="3966" y="3049"/>
                <a:ext cx="86"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35" name="Rectangle 17">
                <a:extLst>
                  <a:ext uri="{FF2B5EF4-FFF2-40B4-BE49-F238E27FC236}">
                    <a16:creationId xmlns:a16="http://schemas.microsoft.com/office/drawing/2014/main" id="{A3B65229-1072-F160-534D-CB78C5582808}"/>
                  </a:ext>
                </a:extLst>
              </p:cNvPr>
              <p:cNvSpPr>
                <a:spLocks noChangeArrowheads="1"/>
              </p:cNvSpPr>
              <p:nvPr/>
            </p:nvSpPr>
            <p:spPr bwMode="auto">
              <a:xfrm>
                <a:off x="3966" y="3086"/>
                <a:ext cx="65"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nvGrpSpPr>
            <p:cNvPr id="23" name="Group 22">
              <a:extLst>
                <a:ext uri="{FF2B5EF4-FFF2-40B4-BE49-F238E27FC236}">
                  <a16:creationId xmlns:a16="http://schemas.microsoft.com/office/drawing/2014/main" id="{D0F573D5-FE34-BBAC-7B00-31EDECD5A45B}"/>
                </a:ext>
              </a:extLst>
            </p:cNvPr>
            <p:cNvGrpSpPr/>
            <p:nvPr/>
          </p:nvGrpSpPr>
          <p:grpSpPr>
            <a:xfrm>
              <a:off x="8800030" y="3812065"/>
              <a:ext cx="168471" cy="245932"/>
              <a:chOff x="3016471" y="5299075"/>
              <a:chExt cx="583979" cy="852486"/>
            </a:xfrm>
          </p:grpSpPr>
          <p:sp>
            <p:nvSpPr>
              <p:cNvPr id="24" name="AutoShape 3">
                <a:extLst>
                  <a:ext uri="{FF2B5EF4-FFF2-40B4-BE49-F238E27FC236}">
                    <a16:creationId xmlns:a16="http://schemas.microsoft.com/office/drawing/2014/main" id="{00E9BF00-CB59-F7BF-4391-B53EFF0A69E4}"/>
                  </a:ext>
                </a:extLst>
              </p:cNvPr>
              <p:cNvSpPr>
                <a:spLocks noChangeAspect="1" noChangeArrowheads="1" noTextEdit="1"/>
              </p:cNvSpPr>
              <p:nvPr/>
            </p:nvSpPr>
            <p:spPr bwMode="auto">
              <a:xfrm>
                <a:off x="3106738" y="5299075"/>
                <a:ext cx="4937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25" name="Freeform 5">
                <a:extLst>
                  <a:ext uri="{FF2B5EF4-FFF2-40B4-BE49-F238E27FC236}">
                    <a16:creationId xmlns:a16="http://schemas.microsoft.com/office/drawing/2014/main" id="{BAD15639-3C78-F0AA-419F-C152A7A8BA1D}"/>
                  </a:ext>
                </a:extLst>
              </p:cNvPr>
              <p:cNvSpPr>
                <a:spLocks noEditPoints="1"/>
              </p:cNvSpPr>
              <p:nvPr/>
            </p:nvSpPr>
            <p:spPr bwMode="auto">
              <a:xfrm>
                <a:off x="3163888" y="5299075"/>
                <a:ext cx="379412" cy="830263"/>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26" name="Rectangle 6">
                <a:extLst>
                  <a:ext uri="{FF2B5EF4-FFF2-40B4-BE49-F238E27FC236}">
                    <a16:creationId xmlns:a16="http://schemas.microsoft.com/office/drawing/2014/main" id="{AE98F9A2-03B0-8047-101C-02828DED14C0}"/>
                  </a:ext>
                </a:extLst>
              </p:cNvPr>
              <p:cNvSpPr>
                <a:spLocks noChangeArrowheads="1"/>
              </p:cNvSpPr>
              <p:nvPr/>
            </p:nvSpPr>
            <p:spPr bwMode="auto">
              <a:xfrm>
                <a:off x="3106738" y="5545138"/>
                <a:ext cx="493712" cy="3603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27" name="Rectangle 6">
                <a:extLst>
                  <a:ext uri="{FF2B5EF4-FFF2-40B4-BE49-F238E27FC236}">
                    <a16:creationId xmlns:a16="http://schemas.microsoft.com/office/drawing/2014/main" id="{882D9066-872C-902A-A2A7-99BFC3ACF515}"/>
                  </a:ext>
                </a:extLst>
              </p:cNvPr>
              <p:cNvSpPr>
                <a:spLocks noChangeArrowheads="1"/>
              </p:cNvSpPr>
              <p:nvPr/>
            </p:nvSpPr>
            <p:spPr bwMode="auto">
              <a:xfrm>
                <a:off x="3106738" y="5896698"/>
                <a:ext cx="493712" cy="184115"/>
              </a:xfrm>
              <a:prstGeom prst="rect">
                <a:avLst/>
              </a:prstGeom>
              <a:solidFill>
                <a:schemeClr val="bg2"/>
              </a:solidFill>
              <a:ln>
                <a:noFill/>
              </a:ln>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28" name="Rectangle 6">
                <a:extLst>
                  <a:ext uri="{FF2B5EF4-FFF2-40B4-BE49-F238E27FC236}">
                    <a16:creationId xmlns:a16="http://schemas.microsoft.com/office/drawing/2014/main" id="{34350CA0-D832-3044-45F1-8C181F03EA34}"/>
                  </a:ext>
                </a:extLst>
              </p:cNvPr>
              <p:cNvSpPr>
                <a:spLocks noChangeArrowheads="1"/>
              </p:cNvSpPr>
              <p:nvPr/>
            </p:nvSpPr>
            <p:spPr bwMode="auto">
              <a:xfrm>
                <a:off x="3016471" y="5967446"/>
                <a:ext cx="493712" cy="184115"/>
              </a:xfrm>
              <a:prstGeom prst="rect">
                <a:avLst/>
              </a:prstGeom>
              <a:solidFill>
                <a:schemeClr val="bg2"/>
              </a:solidFill>
              <a:ln>
                <a:noFill/>
              </a:ln>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cxnSp>
        <p:nvCxnSpPr>
          <p:cNvPr id="36" name="Straight Arrow Connector 35">
            <a:extLst>
              <a:ext uri="{FF2B5EF4-FFF2-40B4-BE49-F238E27FC236}">
                <a16:creationId xmlns:a16="http://schemas.microsoft.com/office/drawing/2014/main" id="{631901E4-5778-8CA1-CF19-7AE66CA62236}"/>
              </a:ext>
              <a:ext uri="{C183D7F6-B498-43B3-948B-1728B52AA6E4}">
                <adec:decorative xmlns:adec="http://schemas.microsoft.com/office/drawing/2017/decorative" val="1"/>
              </a:ext>
            </a:extLst>
          </p:cNvPr>
          <p:cNvCxnSpPr>
            <a:cxnSpLocks/>
          </p:cNvCxnSpPr>
          <p:nvPr/>
        </p:nvCxnSpPr>
        <p:spPr>
          <a:xfrm flipH="1">
            <a:off x="7183491" y="3310555"/>
            <a:ext cx="1544406" cy="0"/>
          </a:xfrm>
          <a:prstGeom prst="straightConnector1">
            <a:avLst/>
          </a:prstGeom>
          <a:ln>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A8E6122-0A1B-6018-B81B-7D802E5172A4}"/>
              </a:ext>
              <a:ext uri="{C183D7F6-B498-43B3-948B-1728B52AA6E4}">
                <adec:decorative xmlns:adec="http://schemas.microsoft.com/office/drawing/2017/decorative" val="1"/>
              </a:ext>
            </a:extLst>
          </p:cNvPr>
          <p:cNvCxnSpPr>
            <a:cxnSpLocks/>
          </p:cNvCxnSpPr>
          <p:nvPr/>
        </p:nvCxnSpPr>
        <p:spPr>
          <a:xfrm>
            <a:off x="7183491" y="3136415"/>
            <a:ext cx="1544406" cy="0"/>
          </a:xfrm>
          <a:prstGeom prst="straightConnector1">
            <a:avLst/>
          </a:prstGeom>
          <a:ln>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38" name="storage">
            <a:extLst>
              <a:ext uri="{FF2B5EF4-FFF2-40B4-BE49-F238E27FC236}">
                <a16:creationId xmlns:a16="http://schemas.microsoft.com/office/drawing/2014/main" id="{DACE11CA-8B56-115B-FE13-985355FCBB3A}"/>
              </a:ext>
              <a:ext uri="{C183D7F6-B498-43B3-948B-1728B52AA6E4}">
                <adec:decorative xmlns:adec="http://schemas.microsoft.com/office/drawing/2017/decorative" val="1"/>
              </a:ext>
            </a:extLst>
          </p:cNvPr>
          <p:cNvGrpSpPr/>
          <p:nvPr/>
        </p:nvGrpSpPr>
        <p:grpSpPr>
          <a:xfrm>
            <a:off x="8986528" y="2868820"/>
            <a:ext cx="610756" cy="664369"/>
            <a:chOff x="4501240" y="2176494"/>
            <a:chExt cx="344605" cy="374856"/>
          </a:xfrm>
        </p:grpSpPr>
        <p:sp>
          <p:nvSpPr>
            <p:cNvPr id="39" name="Freeform 5">
              <a:extLst>
                <a:ext uri="{FF2B5EF4-FFF2-40B4-BE49-F238E27FC236}">
                  <a16:creationId xmlns:a16="http://schemas.microsoft.com/office/drawing/2014/main" id="{76059B05-D666-0331-D9AF-7EF8055BFC01}"/>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40" name="Freeform 6">
              <a:extLst>
                <a:ext uri="{FF2B5EF4-FFF2-40B4-BE49-F238E27FC236}">
                  <a16:creationId xmlns:a16="http://schemas.microsoft.com/office/drawing/2014/main" id="{2388D7FD-ACCB-A5AF-6DFC-73BD960C75AE}"/>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41" name="Freeform 7">
              <a:extLst>
                <a:ext uri="{FF2B5EF4-FFF2-40B4-BE49-F238E27FC236}">
                  <a16:creationId xmlns:a16="http://schemas.microsoft.com/office/drawing/2014/main" id="{6CD236AB-1005-C9FC-B0E9-24AF09ED7220}"/>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42" name="Freeform 8">
              <a:extLst>
                <a:ext uri="{FF2B5EF4-FFF2-40B4-BE49-F238E27FC236}">
                  <a16:creationId xmlns:a16="http://schemas.microsoft.com/office/drawing/2014/main" id="{C24C0EEB-C871-B6D2-C1F3-7BEF53EDD6FA}"/>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sp>
        <p:nvSpPr>
          <p:cNvPr id="43" name="TextBox 42">
            <a:extLst>
              <a:ext uri="{FF2B5EF4-FFF2-40B4-BE49-F238E27FC236}">
                <a16:creationId xmlns:a16="http://schemas.microsoft.com/office/drawing/2014/main" id="{0182FE04-BFF6-62DF-CBD5-A18AFAB5B58E}"/>
              </a:ext>
            </a:extLst>
          </p:cNvPr>
          <p:cNvSpPr txBox="1"/>
          <p:nvPr/>
        </p:nvSpPr>
        <p:spPr>
          <a:xfrm>
            <a:off x="3049733" y="3558532"/>
            <a:ext cx="1648245" cy="572182"/>
          </a:xfrm>
          <a:prstGeom prst="rect">
            <a:avLst/>
          </a:prstGeom>
          <a:noFill/>
          <a:ln>
            <a:noFill/>
          </a:ln>
        </p:spPr>
        <p:txBody>
          <a:bodyPr wrap="square" lIns="91427" tIns="91427" rIns="91427" bIns="91427" rtlCol="0" anchor="t" anchorCtr="0">
            <a:spAutoFit/>
          </a:bodyPr>
          <a:lstStyle/>
          <a:p>
            <a:pPr marL="0" marR="0" lvl="0" indent="0" algn="ctr" defTabSz="932441" rtl="0" eaLnBrk="1" fontAlgn="auto" latinLnBrk="0" hangingPunct="1">
              <a:lnSpc>
                <a:spcPct val="90000"/>
              </a:lnSpc>
              <a:spcBef>
                <a:spcPts val="0"/>
              </a:spcBef>
              <a:spcAft>
                <a:spcPts val="612"/>
              </a:spcAft>
              <a:buClrTx/>
              <a:buSzTx/>
              <a:buFontTx/>
              <a:buNone/>
              <a:tabLst/>
              <a:defRPr/>
            </a:pP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Database </a:t>
            </a:r>
            <a:b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Client</a:t>
            </a:r>
          </a:p>
        </p:txBody>
      </p:sp>
      <p:sp>
        <p:nvSpPr>
          <p:cNvPr id="44" name="TextBox 43">
            <a:extLst>
              <a:ext uri="{FF2B5EF4-FFF2-40B4-BE49-F238E27FC236}">
                <a16:creationId xmlns:a16="http://schemas.microsoft.com/office/drawing/2014/main" id="{5685CF94-E97F-CF9E-42DE-D2E0E4C2F187}"/>
              </a:ext>
            </a:extLst>
          </p:cNvPr>
          <p:cNvSpPr txBox="1"/>
          <p:nvPr/>
        </p:nvSpPr>
        <p:spPr>
          <a:xfrm>
            <a:off x="4775071" y="2792755"/>
            <a:ext cx="1079142" cy="307648"/>
          </a:xfrm>
          <a:prstGeom prst="rect">
            <a:avLst/>
          </a:prstGeom>
          <a:noFill/>
        </p:spPr>
        <p:txBody>
          <a:bodyPr wrap="none" rtlCol="0">
            <a:spAutoFit/>
          </a:bodyP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prstClr val="black"/>
                </a:solidFill>
                <a:effectLst/>
                <a:uLnTx/>
                <a:uFillTx/>
                <a:latin typeface="Consolas" panose="020B0609020204030204" pitchFamily="49" charset="0"/>
                <a:ea typeface="+mn-ea"/>
                <a:cs typeface="Segoe UI Semibold" panose="020B0702040204020203" pitchFamily="34" charset="0"/>
              </a:rPr>
              <a:t>plaintext</a:t>
            </a:r>
          </a:p>
        </p:txBody>
      </p:sp>
      <p:sp>
        <p:nvSpPr>
          <p:cNvPr id="45" name="TextBox 44">
            <a:extLst>
              <a:ext uri="{FF2B5EF4-FFF2-40B4-BE49-F238E27FC236}">
                <a16:creationId xmlns:a16="http://schemas.microsoft.com/office/drawing/2014/main" id="{D01B6A4D-EE75-E68A-1F31-7EE6CB43D906}"/>
              </a:ext>
            </a:extLst>
          </p:cNvPr>
          <p:cNvSpPr txBox="1"/>
          <p:nvPr/>
        </p:nvSpPr>
        <p:spPr>
          <a:xfrm>
            <a:off x="5816153" y="3558532"/>
            <a:ext cx="1648245" cy="572182"/>
          </a:xfrm>
          <a:prstGeom prst="rect">
            <a:avLst/>
          </a:prstGeom>
          <a:noFill/>
          <a:ln>
            <a:noFill/>
          </a:ln>
        </p:spPr>
        <p:txBody>
          <a:bodyPr wrap="square" lIns="91427" tIns="91427" rIns="91427" bIns="91427" rtlCol="0" anchor="t" anchorCtr="0">
            <a:spAutoFit/>
          </a:bodyPr>
          <a:lstStyle/>
          <a:p>
            <a:pPr marL="0" marR="0" lvl="0" indent="0" algn="ctr" defTabSz="932441" rtl="0" eaLnBrk="1" fontAlgn="auto" latinLnBrk="0" hangingPunct="1">
              <a:lnSpc>
                <a:spcPct val="90000"/>
              </a:lnSpc>
              <a:spcBef>
                <a:spcPts val="0"/>
              </a:spcBef>
              <a:spcAft>
                <a:spcPts val="612"/>
              </a:spcAft>
              <a:buClrTx/>
              <a:buSzTx/>
              <a:buFontTx/>
              <a:buNone/>
              <a:tabLst/>
              <a:defRPr/>
            </a:pP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SQL </a:t>
            </a:r>
            <a:b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Client Driver</a:t>
            </a:r>
          </a:p>
        </p:txBody>
      </p:sp>
      <p:sp>
        <p:nvSpPr>
          <p:cNvPr id="46" name="TextBox 45">
            <a:extLst>
              <a:ext uri="{FF2B5EF4-FFF2-40B4-BE49-F238E27FC236}">
                <a16:creationId xmlns:a16="http://schemas.microsoft.com/office/drawing/2014/main" id="{779DC402-6FA5-6CA9-49FC-59D5AFEDFF36}"/>
              </a:ext>
            </a:extLst>
          </p:cNvPr>
          <p:cNvSpPr txBox="1"/>
          <p:nvPr/>
        </p:nvSpPr>
        <p:spPr>
          <a:xfrm>
            <a:off x="7366431" y="2792755"/>
            <a:ext cx="1178528" cy="307648"/>
          </a:xfrm>
          <a:prstGeom prst="rect">
            <a:avLst/>
          </a:prstGeom>
          <a:noFill/>
        </p:spPr>
        <p:txBody>
          <a:bodyPr wrap="none" rtlCol="0">
            <a:spAutoFit/>
          </a:bodyP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prstClr val="black"/>
                </a:solidFill>
                <a:effectLst/>
                <a:uLnTx/>
                <a:uFillTx/>
                <a:latin typeface="Consolas" panose="020B0609020204030204" pitchFamily="49" charset="0"/>
                <a:ea typeface="+mn-ea"/>
                <a:cs typeface="Segoe UI Semibold" panose="020B0702040204020203" pitchFamily="34" charset="0"/>
              </a:rPr>
              <a:t>ciphertext</a:t>
            </a:r>
          </a:p>
        </p:txBody>
      </p:sp>
      <p:sp>
        <p:nvSpPr>
          <p:cNvPr id="47" name="TextBox 46">
            <a:extLst>
              <a:ext uri="{FF2B5EF4-FFF2-40B4-BE49-F238E27FC236}">
                <a16:creationId xmlns:a16="http://schemas.microsoft.com/office/drawing/2014/main" id="{A2AE9CA5-C5BC-994E-DC30-84E223D2AE43}"/>
              </a:ext>
            </a:extLst>
          </p:cNvPr>
          <p:cNvSpPr txBox="1"/>
          <p:nvPr/>
        </p:nvSpPr>
        <p:spPr>
          <a:xfrm>
            <a:off x="8467483" y="3650234"/>
            <a:ext cx="1648245" cy="572182"/>
          </a:xfrm>
          <a:prstGeom prst="rect">
            <a:avLst/>
          </a:prstGeom>
          <a:noFill/>
          <a:ln>
            <a:noFill/>
          </a:ln>
        </p:spPr>
        <p:txBody>
          <a:bodyPr wrap="square" lIns="91427" tIns="91427" rIns="91427" bIns="91427" rtlCol="0" anchor="t" anchorCtr="0">
            <a:spAutoFit/>
          </a:bodyPr>
          <a:lstStyle/>
          <a:p>
            <a:pPr marL="0" marR="0" lvl="0" indent="0" algn="ctr" defTabSz="932441" rtl="0" eaLnBrk="1" fontAlgn="auto" latinLnBrk="0" hangingPunct="1">
              <a:lnSpc>
                <a:spcPct val="90000"/>
              </a:lnSpc>
              <a:spcBef>
                <a:spcPts val="0"/>
              </a:spcBef>
              <a:spcAft>
                <a:spcPts val="612"/>
              </a:spcAft>
              <a:buClrTx/>
              <a:buSzTx/>
              <a:buFontTx/>
              <a:buNone/>
              <a:tabLst/>
              <a:defRPr/>
            </a:pP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Database </a:t>
            </a:r>
            <a:b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Engine</a:t>
            </a:r>
          </a:p>
        </p:txBody>
      </p:sp>
      <p:grpSp>
        <p:nvGrpSpPr>
          <p:cNvPr id="48" name="chip">
            <a:extLst>
              <a:ext uri="{FF2B5EF4-FFF2-40B4-BE49-F238E27FC236}">
                <a16:creationId xmlns:a16="http://schemas.microsoft.com/office/drawing/2014/main" id="{78C43314-DD56-73DA-3A3B-9ADC8DDAFD97}"/>
              </a:ext>
              <a:ext uri="{C183D7F6-B498-43B3-948B-1728B52AA6E4}">
                <adec:decorative xmlns:adec="http://schemas.microsoft.com/office/drawing/2017/decorative" val="1"/>
              </a:ext>
            </a:extLst>
          </p:cNvPr>
          <p:cNvGrpSpPr/>
          <p:nvPr/>
        </p:nvGrpSpPr>
        <p:grpSpPr>
          <a:xfrm>
            <a:off x="6273703" y="2796593"/>
            <a:ext cx="733146" cy="730571"/>
            <a:chOff x="4468550" y="5743062"/>
            <a:chExt cx="443543" cy="441987"/>
          </a:xfrm>
        </p:grpSpPr>
        <p:sp>
          <p:nvSpPr>
            <p:cNvPr id="49" name="Freeform 23">
              <a:extLst>
                <a:ext uri="{FF2B5EF4-FFF2-40B4-BE49-F238E27FC236}">
                  <a16:creationId xmlns:a16="http://schemas.microsoft.com/office/drawing/2014/main" id="{BCB0BB4E-FA4E-5CDB-E611-8119EE12FAA1}"/>
                </a:ext>
              </a:extLst>
            </p:cNvPr>
            <p:cNvSpPr>
              <a:spLocks/>
            </p:cNvSpPr>
            <p:nvPr/>
          </p:nvSpPr>
          <p:spPr bwMode="auto">
            <a:xfrm>
              <a:off x="4468550" y="5743062"/>
              <a:ext cx="443543" cy="441987"/>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50" name="Rectangle 24">
              <a:extLst>
                <a:ext uri="{FF2B5EF4-FFF2-40B4-BE49-F238E27FC236}">
                  <a16:creationId xmlns:a16="http://schemas.microsoft.com/office/drawing/2014/main" id="{B66E7149-BB68-B9F9-422B-AAE3745E3E86}"/>
                </a:ext>
              </a:extLst>
            </p:cNvPr>
            <p:cNvSpPr>
              <a:spLocks noChangeArrowheads="1"/>
            </p:cNvSpPr>
            <p:nvPr/>
          </p:nvSpPr>
          <p:spPr bwMode="auto">
            <a:xfrm>
              <a:off x="4513682" y="5789751"/>
              <a:ext cx="351722" cy="34860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51" name="Freeform 25">
              <a:extLst>
                <a:ext uri="{FF2B5EF4-FFF2-40B4-BE49-F238E27FC236}">
                  <a16:creationId xmlns:a16="http://schemas.microsoft.com/office/drawing/2014/main" id="{3E399CAB-4207-DEE6-FC94-DAC78460C846}"/>
                </a:ext>
              </a:extLst>
            </p:cNvPr>
            <p:cNvSpPr>
              <a:spLocks/>
            </p:cNvSpPr>
            <p:nvPr/>
          </p:nvSpPr>
          <p:spPr bwMode="auto">
            <a:xfrm>
              <a:off x="4625735" y="5802201"/>
              <a:ext cx="225662" cy="22721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52" name="Oval 26">
              <a:extLst>
                <a:ext uri="{FF2B5EF4-FFF2-40B4-BE49-F238E27FC236}">
                  <a16:creationId xmlns:a16="http://schemas.microsoft.com/office/drawing/2014/main" id="{FDC5997E-BBAE-0D7A-566D-C0CA8BF2A7E8}"/>
                </a:ext>
              </a:extLst>
            </p:cNvPr>
            <p:cNvSpPr>
              <a:spLocks noChangeArrowheads="1"/>
            </p:cNvSpPr>
            <p:nvPr/>
          </p:nvSpPr>
          <p:spPr bwMode="auto">
            <a:xfrm>
              <a:off x="4695769" y="5873791"/>
              <a:ext cx="85596"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53" name="Freeform 27">
              <a:extLst>
                <a:ext uri="{FF2B5EF4-FFF2-40B4-BE49-F238E27FC236}">
                  <a16:creationId xmlns:a16="http://schemas.microsoft.com/office/drawing/2014/main" id="{197BED0D-B73E-184F-A182-E22EA973BA47}"/>
                </a:ext>
              </a:extLst>
            </p:cNvPr>
            <p:cNvSpPr>
              <a:spLocks/>
            </p:cNvSpPr>
            <p:nvPr/>
          </p:nvSpPr>
          <p:spPr bwMode="auto">
            <a:xfrm>
              <a:off x="4526132" y="5988956"/>
              <a:ext cx="140066" cy="140066"/>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54" name="Oval 28">
              <a:extLst>
                <a:ext uri="{FF2B5EF4-FFF2-40B4-BE49-F238E27FC236}">
                  <a16:creationId xmlns:a16="http://schemas.microsoft.com/office/drawing/2014/main" id="{B04D6FA0-5692-B9BA-159E-7A25BFF389A0}"/>
                </a:ext>
              </a:extLst>
            </p:cNvPr>
            <p:cNvSpPr>
              <a:spLocks noChangeArrowheads="1"/>
            </p:cNvSpPr>
            <p:nvPr/>
          </p:nvSpPr>
          <p:spPr bwMode="auto">
            <a:xfrm>
              <a:off x="4572821" y="6035645"/>
              <a:ext cx="45132" cy="4513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nvGrpSpPr>
          <p:cNvPr id="55" name="Group 54">
            <a:extLst>
              <a:ext uri="{FF2B5EF4-FFF2-40B4-BE49-F238E27FC236}">
                <a16:creationId xmlns:a16="http://schemas.microsoft.com/office/drawing/2014/main" id="{D20F3C89-0DF2-1D85-B456-00FD7B4E5E04}"/>
              </a:ext>
              <a:ext uri="{C183D7F6-B498-43B3-948B-1728B52AA6E4}">
                <adec:decorative xmlns:adec="http://schemas.microsoft.com/office/drawing/2017/decorative" val="1"/>
              </a:ext>
            </a:extLst>
          </p:cNvPr>
          <p:cNvGrpSpPr/>
          <p:nvPr/>
        </p:nvGrpSpPr>
        <p:grpSpPr>
          <a:xfrm>
            <a:off x="9451536" y="3279392"/>
            <a:ext cx="334921" cy="476086"/>
            <a:chOff x="8633532" y="3581844"/>
            <a:chExt cx="334969" cy="476153"/>
          </a:xfrm>
        </p:grpSpPr>
        <p:grpSp>
          <p:nvGrpSpPr>
            <p:cNvPr id="56" name="Group 11">
              <a:extLst>
                <a:ext uri="{FF2B5EF4-FFF2-40B4-BE49-F238E27FC236}">
                  <a16:creationId xmlns:a16="http://schemas.microsoft.com/office/drawing/2014/main" id="{60BCEDCA-9AF9-FA0C-274E-9BDF46070694}"/>
                </a:ext>
              </a:extLst>
            </p:cNvPr>
            <p:cNvGrpSpPr>
              <a:grpSpLocks noChangeAspect="1"/>
            </p:cNvGrpSpPr>
            <p:nvPr/>
          </p:nvGrpSpPr>
          <p:grpSpPr bwMode="auto">
            <a:xfrm>
              <a:off x="8633532" y="3581844"/>
              <a:ext cx="254000" cy="369887"/>
              <a:chOff x="3944" y="2911"/>
              <a:chExt cx="160" cy="233"/>
            </a:xfrm>
          </p:grpSpPr>
          <p:sp>
            <p:nvSpPr>
              <p:cNvPr id="63" name="AutoShape 10">
                <a:extLst>
                  <a:ext uri="{FF2B5EF4-FFF2-40B4-BE49-F238E27FC236}">
                    <a16:creationId xmlns:a16="http://schemas.microsoft.com/office/drawing/2014/main" id="{9EBADC7F-374C-FECA-88DB-E5C52FA63FD5}"/>
                  </a:ext>
                </a:extLst>
              </p:cNvPr>
              <p:cNvSpPr>
                <a:spLocks noChangeAspect="1" noChangeArrowheads="1" noTextEdit="1"/>
              </p:cNvSpPr>
              <p:nvPr/>
            </p:nvSpPr>
            <p:spPr bwMode="auto">
              <a:xfrm>
                <a:off x="3944" y="2911"/>
                <a:ext cx="1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64" name="Rectangle 12">
                <a:extLst>
                  <a:ext uri="{FF2B5EF4-FFF2-40B4-BE49-F238E27FC236}">
                    <a16:creationId xmlns:a16="http://schemas.microsoft.com/office/drawing/2014/main" id="{D6C86183-6511-ADCF-F40A-267A8C124023}"/>
                  </a:ext>
                </a:extLst>
              </p:cNvPr>
              <p:cNvSpPr>
                <a:spLocks noChangeArrowheads="1"/>
              </p:cNvSpPr>
              <p:nvPr/>
            </p:nvSpPr>
            <p:spPr bwMode="auto">
              <a:xfrm>
                <a:off x="3944" y="2911"/>
                <a:ext cx="160" cy="233"/>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5" name="Rectangle 13">
                <a:extLst>
                  <a:ext uri="{FF2B5EF4-FFF2-40B4-BE49-F238E27FC236}">
                    <a16:creationId xmlns:a16="http://schemas.microsoft.com/office/drawing/2014/main" id="{C130D903-C3DD-BD1E-A91F-C32DF21EC708}"/>
                  </a:ext>
                </a:extLst>
              </p:cNvPr>
              <p:cNvSpPr>
                <a:spLocks noChangeArrowheads="1"/>
              </p:cNvSpPr>
              <p:nvPr/>
            </p:nvSpPr>
            <p:spPr bwMode="auto">
              <a:xfrm>
                <a:off x="3966" y="2940"/>
                <a:ext cx="1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6" name="Rectangle 14">
                <a:extLst>
                  <a:ext uri="{FF2B5EF4-FFF2-40B4-BE49-F238E27FC236}">
                    <a16:creationId xmlns:a16="http://schemas.microsoft.com/office/drawing/2014/main" id="{805B3BD2-D2B8-9B0E-9F74-C0D455EBF37E}"/>
                  </a:ext>
                </a:extLst>
              </p:cNvPr>
              <p:cNvSpPr>
                <a:spLocks noChangeArrowheads="1"/>
              </p:cNvSpPr>
              <p:nvPr/>
            </p:nvSpPr>
            <p:spPr bwMode="auto">
              <a:xfrm>
                <a:off x="3966" y="2977"/>
                <a:ext cx="116" cy="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7" name="Rectangle 15">
                <a:extLst>
                  <a:ext uri="{FF2B5EF4-FFF2-40B4-BE49-F238E27FC236}">
                    <a16:creationId xmlns:a16="http://schemas.microsoft.com/office/drawing/2014/main" id="{9ED3AC4A-96EB-0051-21BE-7F1B62B0500B}"/>
                  </a:ext>
                </a:extLst>
              </p:cNvPr>
              <p:cNvSpPr>
                <a:spLocks noChangeArrowheads="1"/>
              </p:cNvSpPr>
              <p:nvPr/>
            </p:nvSpPr>
            <p:spPr bwMode="auto">
              <a:xfrm>
                <a:off x="3966" y="3013"/>
                <a:ext cx="116"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8" name="Rectangle 16">
                <a:extLst>
                  <a:ext uri="{FF2B5EF4-FFF2-40B4-BE49-F238E27FC236}">
                    <a16:creationId xmlns:a16="http://schemas.microsoft.com/office/drawing/2014/main" id="{1EEE2769-0D6F-FF38-6573-50E3BD6B7C6C}"/>
                  </a:ext>
                </a:extLst>
              </p:cNvPr>
              <p:cNvSpPr>
                <a:spLocks noChangeArrowheads="1"/>
              </p:cNvSpPr>
              <p:nvPr/>
            </p:nvSpPr>
            <p:spPr bwMode="auto">
              <a:xfrm>
                <a:off x="3966" y="3049"/>
                <a:ext cx="86"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9" name="Rectangle 17">
                <a:extLst>
                  <a:ext uri="{FF2B5EF4-FFF2-40B4-BE49-F238E27FC236}">
                    <a16:creationId xmlns:a16="http://schemas.microsoft.com/office/drawing/2014/main" id="{2538B5AC-B348-1D49-73FB-729528D2A461}"/>
                  </a:ext>
                </a:extLst>
              </p:cNvPr>
              <p:cNvSpPr>
                <a:spLocks noChangeArrowheads="1"/>
              </p:cNvSpPr>
              <p:nvPr/>
            </p:nvSpPr>
            <p:spPr bwMode="auto">
              <a:xfrm>
                <a:off x="3966" y="3086"/>
                <a:ext cx="65"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nvGrpSpPr>
            <p:cNvPr id="57" name="Group 56">
              <a:extLst>
                <a:ext uri="{FF2B5EF4-FFF2-40B4-BE49-F238E27FC236}">
                  <a16:creationId xmlns:a16="http://schemas.microsoft.com/office/drawing/2014/main" id="{82690224-B499-91F3-9FBD-C273FEACC24F}"/>
                </a:ext>
              </a:extLst>
            </p:cNvPr>
            <p:cNvGrpSpPr/>
            <p:nvPr/>
          </p:nvGrpSpPr>
          <p:grpSpPr>
            <a:xfrm>
              <a:off x="8800030" y="3812065"/>
              <a:ext cx="168471" cy="245932"/>
              <a:chOff x="3016471" y="5299075"/>
              <a:chExt cx="583979" cy="852486"/>
            </a:xfrm>
          </p:grpSpPr>
          <p:sp>
            <p:nvSpPr>
              <p:cNvPr id="58" name="AutoShape 3">
                <a:extLst>
                  <a:ext uri="{FF2B5EF4-FFF2-40B4-BE49-F238E27FC236}">
                    <a16:creationId xmlns:a16="http://schemas.microsoft.com/office/drawing/2014/main" id="{5E901078-3522-EE32-7207-25EAF5D56563}"/>
                  </a:ext>
                </a:extLst>
              </p:cNvPr>
              <p:cNvSpPr>
                <a:spLocks noChangeAspect="1" noChangeArrowheads="1" noTextEdit="1"/>
              </p:cNvSpPr>
              <p:nvPr/>
            </p:nvSpPr>
            <p:spPr bwMode="auto">
              <a:xfrm>
                <a:off x="3106738" y="5299075"/>
                <a:ext cx="4937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59" name="Freeform 5">
                <a:extLst>
                  <a:ext uri="{FF2B5EF4-FFF2-40B4-BE49-F238E27FC236}">
                    <a16:creationId xmlns:a16="http://schemas.microsoft.com/office/drawing/2014/main" id="{39C8C7E8-D8FB-0A3A-0C9F-13E81F7EEE8C}"/>
                  </a:ext>
                </a:extLst>
              </p:cNvPr>
              <p:cNvSpPr>
                <a:spLocks noEditPoints="1"/>
              </p:cNvSpPr>
              <p:nvPr/>
            </p:nvSpPr>
            <p:spPr bwMode="auto">
              <a:xfrm>
                <a:off x="3163888" y="5299075"/>
                <a:ext cx="379412" cy="830263"/>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0" name="Rectangle 6">
                <a:extLst>
                  <a:ext uri="{FF2B5EF4-FFF2-40B4-BE49-F238E27FC236}">
                    <a16:creationId xmlns:a16="http://schemas.microsoft.com/office/drawing/2014/main" id="{64024777-9DA5-71FE-7BDA-68ACBD5FB225}"/>
                  </a:ext>
                </a:extLst>
              </p:cNvPr>
              <p:cNvSpPr>
                <a:spLocks noChangeArrowheads="1"/>
              </p:cNvSpPr>
              <p:nvPr/>
            </p:nvSpPr>
            <p:spPr bwMode="auto">
              <a:xfrm>
                <a:off x="3106738" y="5545138"/>
                <a:ext cx="493712" cy="3603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1" name="Rectangle 6">
                <a:extLst>
                  <a:ext uri="{FF2B5EF4-FFF2-40B4-BE49-F238E27FC236}">
                    <a16:creationId xmlns:a16="http://schemas.microsoft.com/office/drawing/2014/main" id="{3167AC1A-3CDA-67F4-45F7-01353DC86BA7}"/>
                  </a:ext>
                </a:extLst>
              </p:cNvPr>
              <p:cNvSpPr>
                <a:spLocks noChangeArrowheads="1"/>
              </p:cNvSpPr>
              <p:nvPr/>
            </p:nvSpPr>
            <p:spPr bwMode="auto">
              <a:xfrm>
                <a:off x="3106738" y="5896698"/>
                <a:ext cx="493712" cy="184115"/>
              </a:xfrm>
              <a:prstGeom prst="rect">
                <a:avLst/>
              </a:prstGeom>
              <a:solidFill>
                <a:schemeClr val="bg2"/>
              </a:solidFill>
              <a:ln>
                <a:noFill/>
              </a:ln>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2" name="Rectangle 6">
                <a:extLst>
                  <a:ext uri="{FF2B5EF4-FFF2-40B4-BE49-F238E27FC236}">
                    <a16:creationId xmlns:a16="http://schemas.microsoft.com/office/drawing/2014/main" id="{E3B24472-714C-85E1-12D3-9B4CD5A89A63}"/>
                  </a:ext>
                </a:extLst>
              </p:cNvPr>
              <p:cNvSpPr>
                <a:spLocks noChangeArrowheads="1"/>
              </p:cNvSpPr>
              <p:nvPr/>
            </p:nvSpPr>
            <p:spPr bwMode="auto">
              <a:xfrm>
                <a:off x="3016471" y="5967446"/>
                <a:ext cx="493712" cy="184115"/>
              </a:xfrm>
              <a:prstGeom prst="rect">
                <a:avLst/>
              </a:prstGeom>
              <a:solidFill>
                <a:schemeClr val="bg2"/>
              </a:solidFill>
              <a:ln>
                <a:noFill/>
              </a:ln>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spTree>
    <p:extLst>
      <p:ext uri="{BB962C8B-B14F-4D97-AF65-F5344CB8AC3E}">
        <p14:creationId xmlns:p14="http://schemas.microsoft.com/office/powerpoint/2010/main" val="4205627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09D9-6409-C116-956E-5AE7050CC0F3}"/>
              </a:ext>
            </a:extLst>
          </p:cNvPr>
          <p:cNvSpPr>
            <a:spLocks noGrp="1"/>
          </p:cNvSpPr>
          <p:nvPr>
            <p:ph type="title"/>
          </p:nvPr>
        </p:nvSpPr>
        <p:spPr/>
        <p:txBody>
          <a:bodyPr/>
          <a:lstStyle/>
          <a:p>
            <a:r>
              <a:rPr lang="en-US" dirty="0"/>
              <a:t>Always Encrypted with secure enclaves</a:t>
            </a:r>
            <a:endParaRPr lang="en-BE" dirty="0"/>
          </a:p>
        </p:txBody>
      </p:sp>
      <p:sp>
        <p:nvSpPr>
          <p:cNvPr id="3" name="Rectangle 2">
            <a:extLst>
              <a:ext uri="{FF2B5EF4-FFF2-40B4-BE49-F238E27FC236}">
                <a16:creationId xmlns:a16="http://schemas.microsoft.com/office/drawing/2014/main" id="{DD036A08-5820-2BAD-82DD-F1B10C9053F0}"/>
              </a:ext>
            </a:extLst>
          </p:cNvPr>
          <p:cNvSpPr/>
          <p:nvPr/>
        </p:nvSpPr>
        <p:spPr bwMode="auto">
          <a:xfrm>
            <a:off x="636544" y="4433952"/>
            <a:ext cx="3238117" cy="173732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91388" rIns="0" bIns="91388" numCol="1" spcCol="0" rtlCol="0" fromWordArt="0" anchor="t" anchorCtr="0" forceAA="0" compatLnSpc="1">
            <a:prstTxWarp prst="textNoShape">
              <a:avLst/>
            </a:prstTxWarp>
            <a:spAutoFit/>
          </a:bodyPr>
          <a:lstStyle/>
          <a:p>
            <a:pPr marL="0" marR="0" lvl="0"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srgbClr val="0078D4"/>
                </a:solidFill>
                <a:effectLst/>
                <a:uLnTx/>
                <a:uFillTx/>
                <a:latin typeface="Segoe UI Semibold"/>
                <a:ea typeface="+mn-ea"/>
                <a:cs typeface="+mn-cs"/>
              </a:rPr>
              <a:t>Secure computations </a:t>
            </a:r>
            <a:br>
              <a:rPr kumimoji="0" lang="en-US" sz="1600" b="0" i="0" u="none" strike="noStrike" kern="1200" cap="none" spc="-20" normalizeH="0" baseline="0" noProof="0">
                <a:ln>
                  <a:noFill/>
                </a:ln>
                <a:solidFill>
                  <a:srgbClr val="0078D4"/>
                </a:solidFill>
                <a:effectLst/>
                <a:uLnTx/>
                <a:uFillTx/>
                <a:latin typeface="Segoe UI Semibold"/>
                <a:ea typeface="+mn-ea"/>
                <a:cs typeface="+mn-cs"/>
              </a:rPr>
            </a:br>
            <a:r>
              <a:rPr kumimoji="0" lang="en-US" sz="1600" b="0" i="0" u="none" strike="noStrike" kern="1200" cap="none" spc="-20" normalizeH="0" baseline="0" noProof="0">
                <a:ln>
                  <a:noFill/>
                </a:ln>
                <a:solidFill>
                  <a:srgbClr val="0078D4"/>
                </a:solidFill>
                <a:effectLst/>
                <a:uLnTx/>
                <a:uFillTx/>
                <a:latin typeface="Segoe UI Semibold"/>
                <a:ea typeface="+mn-ea"/>
                <a:cs typeface="+mn-cs"/>
              </a:rPr>
              <a:t>inside the enclave</a:t>
            </a:r>
          </a:p>
          <a:p>
            <a:pPr marL="0" marR="0" lvl="2"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prstClr val="black"/>
                </a:solidFill>
                <a:effectLst/>
                <a:uLnTx/>
                <a:uFillTx/>
                <a:latin typeface="Segoe UI"/>
                <a:ea typeface="+mn-ea"/>
                <a:cs typeface="+mn-cs"/>
              </a:rPr>
              <a:t>Database Engine delegates operations on encrypted data to the enclave, where the data can be safely decrypted and processed</a:t>
            </a:r>
          </a:p>
        </p:txBody>
      </p:sp>
      <p:sp>
        <p:nvSpPr>
          <p:cNvPr id="4" name="Rectangle 3">
            <a:extLst>
              <a:ext uri="{FF2B5EF4-FFF2-40B4-BE49-F238E27FC236}">
                <a16:creationId xmlns:a16="http://schemas.microsoft.com/office/drawing/2014/main" id="{7F10E301-B1DE-D814-A7E5-E543BE67130F}"/>
              </a:ext>
            </a:extLst>
          </p:cNvPr>
          <p:cNvSpPr/>
          <p:nvPr/>
        </p:nvSpPr>
        <p:spPr bwMode="auto">
          <a:xfrm>
            <a:off x="4597136" y="4433951"/>
            <a:ext cx="3238117" cy="998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388" rIns="0" bIns="91388" numCol="1" spcCol="0" rtlCol="0" fromWordArt="0" anchor="t" anchorCtr="0" forceAA="0" compatLnSpc="1">
            <a:prstTxWarp prst="textNoShape">
              <a:avLst/>
            </a:prstTxWarp>
            <a:spAutoFit/>
          </a:bodyPr>
          <a:lstStyle/>
          <a:p>
            <a:pPr marL="0" marR="0" lvl="0"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srgbClr val="0078D4"/>
                </a:solidFill>
                <a:effectLst/>
                <a:uLnTx/>
                <a:uFillTx/>
                <a:latin typeface="Segoe UI Semibold"/>
                <a:ea typeface="+mn-ea"/>
                <a:cs typeface="+mn-cs"/>
              </a:rPr>
              <a:t>Rich queries</a:t>
            </a:r>
          </a:p>
          <a:p>
            <a:pPr marL="0" marR="0" lvl="2"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prstClr val="black"/>
                </a:solidFill>
                <a:effectLst/>
                <a:uLnTx/>
                <a:uFillTx/>
                <a:latin typeface="Segoe UI"/>
                <a:ea typeface="+mn-ea"/>
                <a:cs typeface="+mn-cs"/>
              </a:rPr>
              <a:t>Pattern matching (LIKE), range queries (&lt;, &gt;, etc.), sorting, indexing</a:t>
            </a:r>
          </a:p>
        </p:txBody>
      </p:sp>
      <p:sp>
        <p:nvSpPr>
          <p:cNvPr id="5" name="Rectangle 4">
            <a:extLst>
              <a:ext uri="{FF2B5EF4-FFF2-40B4-BE49-F238E27FC236}">
                <a16:creationId xmlns:a16="http://schemas.microsoft.com/office/drawing/2014/main" id="{3901B616-022B-E9BA-EA5E-46752DDDD3FA}"/>
              </a:ext>
            </a:extLst>
          </p:cNvPr>
          <p:cNvSpPr/>
          <p:nvPr/>
        </p:nvSpPr>
        <p:spPr bwMode="auto">
          <a:xfrm>
            <a:off x="8557725" y="4433952"/>
            <a:ext cx="3238117" cy="149110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91388" rIns="0" bIns="91388" numCol="1" spcCol="0" rtlCol="0" fromWordArt="0" anchor="t" anchorCtr="0" forceAA="0" compatLnSpc="1">
            <a:prstTxWarp prst="textNoShape">
              <a:avLst/>
            </a:prstTxWarp>
            <a:spAutoFit/>
          </a:bodyPr>
          <a:lstStyle/>
          <a:p>
            <a:pPr marL="0" marR="0" lvl="0"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srgbClr val="0078D4"/>
                </a:solidFill>
                <a:effectLst/>
                <a:uLnTx/>
                <a:uFillTx/>
                <a:latin typeface="Segoe UI Semibold"/>
                <a:ea typeface="+mn-ea"/>
                <a:cs typeface="+mn-cs"/>
              </a:rPr>
              <a:t>In-place encryption</a:t>
            </a:r>
          </a:p>
          <a:p>
            <a:pPr marL="0" marR="0" lvl="2" indent="0" algn="l" defTabSz="913338"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20" normalizeH="0" baseline="0" noProof="0">
                <a:ln>
                  <a:noFill/>
                </a:ln>
                <a:solidFill>
                  <a:prstClr val="black"/>
                </a:solidFill>
                <a:effectLst/>
                <a:uLnTx/>
                <a:uFillTx/>
                <a:latin typeface="Segoe UI"/>
                <a:ea typeface="+mn-ea"/>
                <a:cs typeface="+mn-cs"/>
              </a:rPr>
              <a:t>The enclave can perform initial </a:t>
            </a:r>
            <a:br>
              <a:rPr kumimoji="0" lang="en-US" sz="1600" b="0" i="0" u="none" strike="noStrike" kern="1200" cap="none" spc="-20" normalizeH="0" baseline="0" noProof="0">
                <a:ln>
                  <a:noFill/>
                </a:ln>
                <a:solidFill>
                  <a:prstClr val="black"/>
                </a:solidFill>
                <a:effectLst/>
                <a:uLnTx/>
                <a:uFillTx/>
                <a:latin typeface="Segoe UI"/>
                <a:ea typeface="+mn-ea"/>
                <a:cs typeface="+mn-cs"/>
              </a:rPr>
            </a:br>
            <a:r>
              <a:rPr kumimoji="0" lang="en-US" sz="1600" b="0" i="0" u="none" strike="noStrike" kern="1200" cap="none" spc="-20" normalizeH="0" baseline="0" noProof="0">
                <a:ln>
                  <a:noFill/>
                </a:ln>
                <a:solidFill>
                  <a:prstClr val="black"/>
                </a:solidFill>
                <a:effectLst/>
                <a:uLnTx/>
                <a:uFillTx/>
                <a:latin typeface="Segoe UI"/>
                <a:ea typeface="+mn-ea"/>
                <a:cs typeface="+mn-cs"/>
              </a:rPr>
              <a:t>data encryption and key rotation without moving the data out of </a:t>
            </a:r>
            <a:br>
              <a:rPr kumimoji="0" lang="en-US" sz="1600" b="0" i="0" u="none" strike="noStrike" kern="1200" cap="none" spc="-20" normalizeH="0" baseline="0" noProof="0">
                <a:ln>
                  <a:noFill/>
                </a:ln>
                <a:solidFill>
                  <a:prstClr val="black"/>
                </a:solidFill>
                <a:effectLst/>
                <a:uLnTx/>
                <a:uFillTx/>
                <a:latin typeface="Segoe UI"/>
                <a:ea typeface="+mn-ea"/>
                <a:cs typeface="+mn-cs"/>
              </a:rPr>
            </a:br>
            <a:r>
              <a:rPr kumimoji="0" lang="en-US" sz="1600" b="0" i="0" u="none" strike="noStrike" kern="1200" cap="none" spc="-20" normalizeH="0" baseline="0" noProof="0">
                <a:ln>
                  <a:noFill/>
                </a:ln>
                <a:solidFill>
                  <a:prstClr val="black"/>
                </a:solidFill>
                <a:effectLst/>
                <a:uLnTx/>
                <a:uFillTx/>
                <a:latin typeface="Segoe UI"/>
                <a:ea typeface="+mn-ea"/>
                <a:cs typeface="+mn-cs"/>
              </a:rPr>
              <a:t>the database</a:t>
            </a:r>
          </a:p>
        </p:txBody>
      </p:sp>
      <p:sp>
        <p:nvSpPr>
          <p:cNvPr id="6" name="TextBox 5">
            <a:extLst>
              <a:ext uri="{FF2B5EF4-FFF2-40B4-BE49-F238E27FC236}">
                <a16:creationId xmlns:a16="http://schemas.microsoft.com/office/drawing/2014/main" id="{3F2917BE-883B-64A4-9107-5CE53FC27880}"/>
              </a:ext>
            </a:extLst>
          </p:cNvPr>
          <p:cNvSpPr txBox="1"/>
          <p:nvPr/>
        </p:nvSpPr>
        <p:spPr>
          <a:xfrm>
            <a:off x="7548272" y="52240"/>
            <a:ext cx="5026347" cy="331899"/>
          </a:xfrm>
          <a:prstGeom prst="rect">
            <a:avLst/>
          </a:prstGeom>
          <a:noFill/>
        </p:spPr>
        <p:txBody>
          <a:bodyPr wrap="square">
            <a:spAutoFit/>
          </a:bodyPr>
          <a:lstStyle/>
          <a:p>
            <a:pPr marL="0" marR="0" lvl="0" indent="0" algn="l" defTabSz="89623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0078D4"/>
                </a:solidFill>
                <a:effectLst/>
                <a:uLnTx/>
                <a:uFillTx/>
                <a:latin typeface="Segoe UI Semibold"/>
                <a:ea typeface="ＭＳ Ｐゴシック" pitchFamily="-72" charset="-128"/>
                <a:cs typeface="Arial" panose="020B0604020202020204" pitchFamily="34" charset="0"/>
              </a:rPr>
              <a:t>SQL Server 2019 and later, Azure SQL Database</a:t>
            </a:r>
          </a:p>
        </p:txBody>
      </p:sp>
      <p:grpSp>
        <p:nvGrpSpPr>
          <p:cNvPr id="7" name="Group 6" descr="Picture showing how Always Encrypted works with secure enclaves">
            <a:extLst>
              <a:ext uri="{FF2B5EF4-FFF2-40B4-BE49-F238E27FC236}">
                <a16:creationId xmlns:a16="http://schemas.microsoft.com/office/drawing/2014/main" id="{7A6E3DB4-0336-708B-5550-4FCD0CEC3BE1}"/>
              </a:ext>
            </a:extLst>
          </p:cNvPr>
          <p:cNvGrpSpPr/>
          <p:nvPr/>
        </p:nvGrpSpPr>
        <p:grpSpPr>
          <a:xfrm>
            <a:off x="2591849" y="1475329"/>
            <a:ext cx="7497985" cy="2615529"/>
            <a:chOff x="4579952" y="1778233"/>
            <a:chExt cx="7499048" cy="2615902"/>
          </a:xfrm>
        </p:grpSpPr>
        <p:sp>
          <p:nvSpPr>
            <p:cNvPr id="8" name="Rectangle 7">
              <a:extLst>
                <a:ext uri="{FF2B5EF4-FFF2-40B4-BE49-F238E27FC236}">
                  <a16:creationId xmlns:a16="http://schemas.microsoft.com/office/drawing/2014/main" id="{7D34FEF2-654E-A40D-CE40-33FD6E351D71}"/>
                </a:ext>
                <a:ext uri="{C183D7F6-B498-43B3-948B-1728B52AA6E4}">
                  <adec:decorative xmlns:adec="http://schemas.microsoft.com/office/drawing/2017/decorative" val="1"/>
                </a:ext>
              </a:extLst>
            </p:cNvPr>
            <p:cNvSpPr/>
            <p:nvPr/>
          </p:nvSpPr>
          <p:spPr>
            <a:xfrm>
              <a:off x="4709680" y="1927310"/>
              <a:ext cx="4147306" cy="2184691"/>
            </a:xfrm>
            <a:prstGeom prst="rect">
              <a:avLst/>
            </a:prstGeom>
            <a:noFill/>
            <a:ln w="12700" cap="flat" cmpd="sng" algn="ctr">
              <a:solidFill>
                <a:schemeClr val="accent1"/>
              </a:solidFill>
              <a:prstDash val="dash"/>
            </a:ln>
            <a:effectLst/>
          </p:spPr>
          <p:txBody>
            <a:bodyPr rtlCol="0" anchor="ctr"/>
            <a:lstStyle/>
            <a:p>
              <a:pPr marL="0" marR="0" lvl="0" indent="0" algn="ctr" defTabSz="1218732"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9" name="Freeform 128">
              <a:extLst>
                <a:ext uri="{FF2B5EF4-FFF2-40B4-BE49-F238E27FC236}">
                  <a16:creationId xmlns:a16="http://schemas.microsoft.com/office/drawing/2014/main" id="{8309FE91-9D2B-D79B-C05B-AAE584EAC549}"/>
                </a:ext>
                <a:ext uri="{C183D7F6-B498-43B3-948B-1728B52AA6E4}">
                  <adec:decorative xmlns:adec="http://schemas.microsoft.com/office/drawing/2017/decorative" val="1"/>
                </a:ext>
              </a:extLst>
            </p:cNvPr>
            <p:cNvSpPr>
              <a:spLocks/>
            </p:cNvSpPr>
            <p:nvPr/>
          </p:nvSpPr>
          <p:spPr bwMode="auto">
            <a:xfrm>
              <a:off x="4787261" y="1778233"/>
              <a:ext cx="255621" cy="320425"/>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vert="horz" wrap="square" lIns="109712" tIns="54856" rIns="109712" bIns="54856" numCol="1" anchor="t" anchorCtr="0" compatLnSpc="1">
              <a:prstTxWarp prst="textNoShape">
                <a:avLst/>
              </a:prstTxWarp>
            </a:bodyPr>
            <a:lstStyle/>
            <a:p>
              <a:pPr marL="0" marR="0" lvl="0" indent="0" algn="l" defTabSz="1097056" rtl="0"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cxnSp>
          <p:nvCxnSpPr>
            <p:cNvPr id="10" name="Straight Arrow Connector 9">
              <a:extLst>
                <a:ext uri="{FF2B5EF4-FFF2-40B4-BE49-F238E27FC236}">
                  <a16:creationId xmlns:a16="http://schemas.microsoft.com/office/drawing/2014/main" id="{8B0C2027-4428-ABC1-76DC-F865B289EA1F}"/>
                </a:ext>
                <a:ext uri="{C183D7F6-B498-43B3-948B-1728B52AA6E4}">
                  <adec:decorative xmlns:adec="http://schemas.microsoft.com/office/drawing/2017/decorative" val="1"/>
                </a:ext>
              </a:extLst>
            </p:cNvPr>
            <p:cNvCxnSpPr>
              <a:cxnSpLocks/>
            </p:cNvCxnSpPr>
            <p:nvPr/>
          </p:nvCxnSpPr>
          <p:spPr>
            <a:xfrm flipH="1">
              <a:off x="6072869" y="3050825"/>
              <a:ext cx="1544625" cy="0"/>
            </a:xfrm>
            <a:prstGeom prst="straightConnector1">
              <a:avLst/>
            </a:prstGeom>
            <a:ln>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09BD867-9D21-B596-F6DE-FF6F415E5B31}"/>
                </a:ext>
                <a:ext uri="{C183D7F6-B498-43B3-948B-1728B52AA6E4}">
                  <adec:decorative xmlns:adec="http://schemas.microsoft.com/office/drawing/2017/decorative" val="1"/>
                </a:ext>
              </a:extLst>
            </p:cNvPr>
            <p:cNvCxnSpPr>
              <a:cxnSpLocks/>
            </p:cNvCxnSpPr>
            <p:nvPr/>
          </p:nvCxnSpPr>
          <p:spPr>
            <a:xfrm>
              <a:off x="6072869" y="2876659"/>
              <a:ext cx="1544625" cy="0"/>
            </a:xfrm>
            <a:prstGeom prst="straightConnector1">
              <a:avLst/>
            </a:prstGeom>
            <a:ln>
              <a:headEnd type="none"/>
              <a:tailEnd type="arrow" w="lg"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FA2927F-C92F-BA01-9F36-51FF60C8F26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91423" y="2653995"/>
              <a:ext cx="825538" cy="619494"/>
            </a:xfrm>
            <a:prstGeom prst="rect">
              <a:avLst/>
            </a:prstGeom>
            <a:ln>
              <a:solidFill>
                <a:srgbClr val="00B0F0"/>
              </a:solidFill>
            </a:ln>
          </p:spPr>
        </p:pic>
        <p:grpSp>
          <p:nvGrpSpPr>
            <p:cNvPr id="13" name="Group 11">
              <a:extLst>
                <a:ext uri="{FF2B5EF4-FFF2-40B4-BE49-F238E27FC236}">
                  <a16:creationId xmlns:a16="http://schemas.microsoft.com/office/drawing/2014/main" id="{75610F70-ED51-E1BC-8068-483D57AD8CE0}"/>
                </a:ext>
                <a:ext uri="{C183D7F6-B498-43B3-948B-1728B52AA6E4}">
                  <adec:decorative xmlns:adec="http://schemas.microsoft.com/office/drawing/2017/decorative" val="1"/>
                </a:ext>
              </a:extLst>
            </p:cNvPr>
            <p:cNvGrpSpPr>
              <a:grpSpLocks noChangeAspect="1"/>
            </p:cNvGrpSpPr>
            <p:nvPr/>
          </p:nvGrpSpPr>
          <p:grpSpPr bwMode="auto">
            <a:xfrm>
              <a:off x="6718822" y="2115362"/>
              <a:ext cx="254000" cy="369887"/>
              <a:chOff x="3944" y="2911"/>
              <a:chExt cx="160" cy="233"/>
            </a:xfrm>
          </p:grpSpPr>
          <p:sp>
            <p:nvSpPr>
              <p:cNvPr id="71" name="AutoShape 10">
                <a:extLst>
                  <a:ext uri="{FF2B5EF4-FFF2-40B4-BE49-F238E27FC236}">
                    <a16:creationId xmlns:a16="http://schemas.microsoft.com/office/drawing/2014/main" id="{A1DF295C-8A18-3E47-3172-316CBDEF716A}"/>
                  </a:ext>
                </a:extLst>
              </p:cNvPr>
              <p:cNvSpPr>
                <a:spLocks noChangeAspect="1" noChangeArrowheads="1" noTextEdit="1"/>
              </p:cNvSpPr>
              <p:nvPr/>
            </p:nvSpPr>
            <p:spPr bwMode="auto">
              <a:xfrm>
                <a:off x="3944" y="2911"/>
                <a:ext cx="1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72" name="Rectangle 12">
                <a:extLst>
                  <a:ext uri="{FF2B5EF4-FFF2-40B4-BE49-F238E27FC236}">
                    <a16:creationId xmlns:a16="http://schemas.microsoft.com/office/drawing/2014/main" id="{5E059CF8-93C1-96AD-97FF-B30089197667}"/>
                  </a:ext>
                </a:extLst>
              </p:cNvPr>
              <p:cNvSpPr>
                <a:spLocks noChangeArrowheads="1"/>
              </p:cNvSpPr>
              <p:nvPr/>
            </p:nvSpPr>
            <p:spPr bwMode="auto">
              <a:xfrm>
                <a:off x="3944" y="2911"/>
                <a:ext cx="160" cy="233"/>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73" name="Rectangle 13">
                <a:extLst>
                  <a:ext uri="{FF2B5EF4-FFF2-40B4-BE49-F238E27FC236}">
                    <a16:creationId xmlns:a16="http://schemas.microsoft.com/office/drawing/2014/main" id="{E5C9F617-9D7F-489F-711B-047B4F3AA282}"/>
                  </a:ext>
                </a:extLst>
              </p:cNvPr>
              <p:cNvSpPr>
                <a:spLocks noChangeArrowheads="1"/>
              </p:cNvSpPr>
              <p:nvPr/>
            </p:nvSpPr>
            <p:spPr bwMode="auto">
              <a:xfrm>
                <a:off x="3966" y="2940"/>
                <a:ext cx="1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74" name="Rectangle 14">
                <a:extLst>
                  <a:ext uri="{FF2B5EF4-FFF2-40B4-BE49-F238E27FC236}">
                    <a16:creationId xmlns:a16="http://schemas.microsoft.com/office/drawing/2014/main" id="{E4A49DDF-B35C-CCDF-9BF6-EE2567640851}"/>
                  </a:ext>
                </a:extLst>
              </p:cNvPr>
              <p:cNvSpPr>
                <a:spLocks noChangeArrowheads="1"/>
              </p:cNvSpPr>
              <p:nvPr/>
            </p:nvSpPr>
            <p:spPr bwMode="auto">
              <a:xfrm>
                <a:off x="3966" y="2977"/>
                <a:ext cx="116" cy="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75" name="Rectangle 15">
                <a:extLst>
                  <a:ext uri="{FF2B5EF4-FFF2-40B4-BE49-F238E27FC236}">
                    <a16:creationId xmlns:a16="http://schemas.microsoft.com/office/drawing/2014/main" id="{CE5887A2-DAC5-793A-3674-1266053A362D}"/>
                  </a:ext>
                </a:extLst>
              </p:cNvPr>
              <p:cNvSpPr>
                <a:spLocks noChangeArrowheads="1"/>
              </p:cNvSpPr>
              <p:nvPr/>
            </p:nvSpPr>
            <p:spPr bwMode="auto">
              <a:xfrm>
                <a:off x="3966" y="3013"/>
                <a:ext cx="116"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76" name="Rectangle 16">
                <a:extLst>
                  <a:ext uri="{FF2B5EF4-FFF2-40B4-BE49-F238E27FC236}">
                    <a16:creationId xmlns:a16="http://schemas.microsoft.com/office/drawing/2014/main" id="{B52F4D9F-F5E9-3F3D-7818-EAB566C421D9}"/>
                  </a:ext>
                </a:extLst>
              </p:cNvPr>
              <p:cNvSpPr>
                <a:spLocks noChangeArrowheads="1"/>
              </p:cNvSpPr>
              <p:nvPr/>
            </p:nvSpPr>
            <p:spPr bwMode="auto">
              <a:xfrm>
                <a:off x="3966" y="3049"/>
                <a:ext cx="115"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77" name="Rectangle 17">
                <a:extLst>
                  <a:ext uri="{FF2B5EF4-FFF2-40B4-BE49-F238E27FC236}">
                    <a16:creationId xmlns:a16="http://schemas.microsoft.com/office/drawing/2014/main" id="{76364483-2364-5B87-EEA0-341F807D9931}"/>
                  </a:ext>
                </a:extLst>
              </p:cNvPr>
              <p:cNvSpPr>
                <a:spLocks noChangeArrowheads="1"/>
              </p:cNvSpPr>
              <p:nvPr/>
            </p:nvSpPr>
            <p:spPr bwMode="auto">
              <a:xfrm>
                <a:off x="3966" y="3086"/>
                <a:ext cx="65"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nvGrpSpPr>
            <p:cNvPr id="14" name="Group 13">
              <a:extLst>
                <a:ext uri="{FF2B5EF4-FFF2-40B4-BE49-F238E27FC236}">
                  <a16:creationId xmlns:a16="http://schemas.microsoft.com/office/drawing/2014/main" id="{49C90A42-79FC-C776-D7CE-A7F4ACDA64FB}"/>
                </a:ext>
                <a:ext uri="{C183D7F6-B498-43B3-948B-1728B52AA6E4}">
                  <adec:decorative xmlns:adec="http://schemas.microsoft.com/office/drawing/2017/decorative" val="1"/>
                </a:ext>
              </a:extLst>
            </p:cNvPr>
            <p:cNvGrpSpPr/>
            <p:nvPr/>
          </p:nvGrpSpPr>
          <p:grpSpPr>
            <a:xfrm>
              <a:off x="9201168" y="2114715"/>
              <a:ext cx="334969" cy="469742"/>
              <a:chOff x="8633532" y="3581844"/>
              <a:chExt cx="334969" cy="469742"/>
            </a:xfrm>
          </p:grpSpPr>
          <p:grpSp>
            <p:nvGrpSpPr>
              <p:cNvPr id="67" name="Group 11">
                <a:extLst>
                  <a:ext uri="{FF2B5EF4-FFF2-40B4-BE49-F238E27FC236}">
                    <a16:creationId xmlns:a16="http://schemas.microsoft.com/office/drawing/2014/main" id="{36EB6A77-D2CC-7866-2D2C-65461A66303F}"/>
                  </a:ext>
                </a:extLst>
              </p:cNvPr>
              <p:cNvGrpSpPr>
                <a:grpSpLocks noChangeAspect="1"/>
              </p:cNvGrpSpPr>
              <p:nvPr/>
            </p:nvGrpSpPr>
            <p:grpSpPr bwMode="auto">
              <a:xfrm>
                <a:off x="8633532" y="3581844"/>
                <a:ext cx="254000" cy="369887"/>
                <a:chOff x="3944" y="2911"/>
                <a:chExt cx="160" cy="233"/>
              </a:xfrm>
            </p:grpSpPr>
            <p:sp>
              <p:nvSpPr>
                <p:cNvPr id="69" name="AutoShape 10">
                  <a:extLst>
                    <a:ext uri="{FF2B5EF4-FFF2-40B4-BE49-F238E27FC236}">
                      <a16:creationId xmlns:a16="http://schemas.microsoft.com/office/drawing/2014/main" id="{2580DE1C-E07B-6CBD-3538-625EB285C3B2}"/>
                    </a:ext>
                  </a:extLst>
                </p:cNvPr>
                <p:cNvSpPr>
                  <a:spLocks noChangeAspect="1" noChangeArrowheads="1" noTextEdit="1"/>
                </p:cNvSpPr>
                <p:nvPr/>
              </p:nvSpPr>
              <p:spPr bwMode="auto">
                <a:xfrm>
                  <a:off x="3944" y="2911"/>
                  <a:ext cx="1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70" name="Rectangle 13">
                  <a:extLst>
                    <a:ext uri="{FF2B5EF4-FFF2-40B4-BE49-F238E27FC236}">
                      <a16:creationId xmlns:a16="http://schemas.microsoft.com/office/drawing/2014/main" id="{0BE61D98-BF47-A0CA-3404-51D0075B5E0D}"/>
                    </a:ext>
                  </a:extLst>
                </p:cNvPr>
                <p:cNvSpPr>
                  <a:spLocks noChangeArrowheads="1"/>
                </p:cNvSpPr>
                <p:nvPr/>
              </p:nvSpPr>
              <p:spPr bwMode="auto">
                <a:xfrm>
                  <a:off x="3966" y="2940"/>
                  <a:ext cx="1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sp>
            <p:nvSpPr>
              <p:cNvPr id="68" name="AutoShape 3">
                <a:extLst>
                  <a:ext uri="{FF2B5EF4-FFF2-40B4-BE49-F238E27FC236}">
                    <a16:creationId xmlns:a16="http://schemas.microsoft.com/office/drawing/2014/main" id="{BDB795DF-9BA2-9008-7406-E3C020ECF564}"/>
                  </a:ext>
                </a:extLst>
              </p:cNvPr>
              <p:cNvSpPr>
                <a:spLocks noChangeAspect="1" noChangeArrowheads="1" noTextEdit="1"/>
              </p:cNvSpPr>
              <p:nvPr/>
            </p:nvSpPr>
            <p:spPr bwMode="auto">
              <a:xfrm>
                <a:off x="8826071" y="3812065"/>
                <a:ext cx="142430" cy="23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grpSp>
        <p:cxnSp>
          <p:nvCxnSpPr>
            <p:cNvPr id="15" name="Straight Arrow Connector 14">
              <a:extLst>
                <a:ext uri="{FF2B5EF4-FFF2-40B4-BE49-F238E27FC236}">
                  <a16:creationId xmlns:a16="http://schemas.microsoft.com/office/drawing/2014/main" id="{1F6C6700-10B6-EE51-EF82-26E7FD77C50E}"/>
                </a:ext>
                <a:ext uri="{C183D7F6-B498-43B3-948B-1728B52AA6E4}">
                  <adec:decorative xmlns:adec="http://schemas.microsoft.com/office/drawing/2017/decorative" val="1"/>
                </a:ext>
              </a:extLst>
            </p:cNvPr>
            <p:cNvCxnSpPr>
              <a:cxnSpLocks/>
            </p:cNvCxnSpPr>
            <p:nvPr/>
          </p:nvCxnSpPr>
          <p:spPr>
            <a:xfrm flipH="1">
              <a:off x="8714297" y="3050825"/>
              <a:ext cx="1143000" cy="0"/>
            </a:xfrm>
            <a:prstGeom prst="straightConnector1">
              <a:avLst/>
            </a:prstGeom>
            <a:ln>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C0CE2A-5E03-2173-35A2-C96F69025399}"/>
                </a:ext>
                <a:ext uri="{C183D7F6-B498-43B3-948B-1728B52AA6E4}">
                  <adec:decorative xmlns:adec="http://schemas.microsoft.com/office/drawing/2017/decorative" val="1"/>
                </a:ext>
              </a:extLst>
            </p:cNvPr>
            <p:cNvCxnSpPr>
              <a:cxnSpLocks/>
            </p:cNvCxnSpPr>
            <p:nvPr/>
          </p:nvCxnSpPr>
          <p:spPr>
            <a:xfrm>
              <a:off x="8714297" y="2876659"/>
              <a:ext cx="1143000" cy="0"/>
            </a:xfrm>
            <a:prstGeom prst="straightConnector1">
              <a:avLst/>
            </a:prstGeom>
            <a:ln>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7" name="storage">
              <a:extLst>
                <a:ext uri="{FF2B5EF4-FFF2-40B4-BE49-F238E27FC236}">
                  <a16:creationId xmlns:a16="http://schemas.microsoft.com/office/drawing/2014/main" id="{35B17509-DC05-1E8B-9CF4-36631F7C9F4C}"/>
                </a:ext>
                <a:ext uri="{C183D7F6-B498-43B3-948B-1728B52AA6E4}">
                  <adec:decorative xmlns:adec="http://schemas.microsoft.com/office/drawing/2017/decorative" val="1"/>
                </a:ext>
              </a:extLst>
            </p:cNvPr>
            <p:cNvGrpSpPr/>
            <p:nvPr/>
          </p:nvGrpSpPr>
          <p:grpSpPr>
            <a:xfrm>
              <a:off x="10114808" y="1922130"/>
              <a:ext cx="1894629" cy="2060940"/>
              <a:chOff x="4501240" y="2176494"/>
              <a:chExt cx="344605" cy="374856"/>
            </a:xfrm>
          </p:grpSpPr>
          <p:sp>
            <p:nvSpPr>
              <p:cNvPr id="63" name="Freeform 5">
                <a:extLst>
                  <a:ext uri="{FF2B5EF4-FFF2-40B4-BE49-F238E27FC236}">
                    <a16:creationId xmlns:a16="http://schemas.microsoft.com/office/drawing/2014/main" id="{438AC7B3-6C3D-37C2-CFBE-7B9FCE05C8A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4" name="Freeform 6">
                <a:extLst>
                  <a:ext uri="{FF2B5EF4-FFF2-40B4-BE49-F238E27FC236}">
                    <a16:creationId xmlns:a16="http://schemas.microsoft.com/office/drawing/2014/main" id="{8FE43092-8E79-74AF-8E9E-BE8B7C340471}"/>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5" name="Freeform 7">
                <a:extLst>
                  <a:ext uri="{FF2B5EF4-FFF2-40B4-BE49-F238E27FC236}">
                    <a16:creationId xmlns:a16="http://schemas.microsoft.com/office/drawing/2014/main" id="{0A7436CB-1D7B-8D19-FB34-C450993BAF57}"/>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6" name="Freeform 8">
                <a:extLst>
                  <a:ext uri="{FF2B5EF4-FFF2-40B4-BE49-F238E27FC236}">
                    <a16:creationId xmlns:a16="http://schemas.microsoft.com/office/drawing/2014/main" id="{CE4FB1DA-9791-DFD7-4894-D175FE18EEF0}"/>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sp>
          <p:nvSpPr>
            <p:cNvPr id="18" name="TextBox 17">
              <a:extLst>
                <a:ext uri="{FF2B5EF4-FFF2-40B4-BE49-F238E27FC236}">
                  <a16:creationId xmlns:a16="http://schemas.microsoft.com/office/drawing/2014/main" id="{C0FF763E-85B6-BC20-5851-76F11F7DEEA8}"/>
                </a:ext>
              </a:extLst>
            </p:cNvPr>
            <p:cNvSpPr txBox="1"/>
            <p:nvPr/>
          </p:nvSpPr>
          <p:spPr>
            <a:xfrm>
              <a:off x="4579952" y="3298836"/>
              <a:ext cx="1648479" cy="572263"/>
            </a:xfrm>
            <a:prstGeom prst="rect">
              <a:avLst/>
            </a:prstGeom>
            <a:noFill/>
            <a:ln>
              <a:noFill/>
            </a:ln>
          </p:spPr>
          <p:txBody>
            <a:bodyPr wrap="square" lIns="91427" tIns="91427" rIns="91427" bIns="91427" rtlCol="0" anchor="t" anchorCtr="0">
              <a:spAutoFit/>
            </a:bodyPr>
            <a:lstStyle/>
            <a:p>
              <a:pPr marL="0" marR="0" lvl="0" indent="0" algn="ctr" defTabSz="932441" rtl="0" eaLnBrk="1" fontAlgn="auto" latinLnBrk="0" hangingPunct="1">
                <a:lnSpc>
                  <a:spcPct val="90000"/>
                </a:lnSpc>
                <a:spcBef>
                  <a:spcPts val="0"/>
                </a:spcBef>
                <a:spcAft>
                  <a:spcPts val="612"/>
                </a:spcAft>
                <a:buClrTx/>
                <a:buSzTx/>
                <a:buFontTx/>
                <a:buNone/>
                <a:tabLst/>
                <a:defRPr/>
              </a:pP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Database </a:t>
              </a:r>
              <a:b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Client</a:t>
              </a:r>
            </a:p>
          </p:txBody>
        </p:sp>
        <p:sp>
          <p:nvSpPr>
            <p:cNvPr id="19" name="TextBox 18">
              <a:extLst>
                <a:ext uri="{FF2B5EF4-FFF2-40B4-BE49-F238E27FC236}">
                  <a16:creationId xmlns:a16="http://schemas.microsoft.com/office/drawing/2014/main" id="{26526614-8BE3-EFA8-68B9-E8F487174BAB}"/>
                </a:ext>
              </a:extLst>
            </p:cNvPr>
            <p:cNvSpPr txBox="1"/>
            <p:nvPr/>
          </p:nvSpPr>
          <p:spPr>
            <a:xfrm>
              <a:off x="6305535" y="2532951"/>
              <a:ext cx="1079295" cy="307692"/>
            </a:xfrm>
            <a:prstGeom prst="rect">
              <a:avLst/>
            </a:prstGeom>
            <a:noFill/>
          </p:spPr>
          <p:txBody>
            <a:bodyPr wrap="none" rtlCol="0">
              <a:spAutoFit/>
            </a:bodyP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prstClr val="black"/>
                  </a:solidFill>
                  <a:effectLst/>
                  <a:uLnTx/>
                  <a:uFillTx/>
                  <a:latin typeface="Consolas" panose="020B0609020204030204" pitchFamily="49" charset="0"/>
                  <a:ea typeface="+mn-ea"/>
                  <a:cs typeface="Segoe UI Semibold" panose="020B0702040204020203" pitchFamily="34" charset="0"/>
                </a:rPr>
                <a:t>plaintext</a:t>
              </a:r>
            </a:p>
          </p:txBody>
        </p:sp>
        <p:sp>
          <p:nvSpPr>
            <p:cNvPr id="20" name="TextBox 19">
              <a:extLst>
                <a:ext uri="{FF2B5EF4-FFF2-40B4-BE49-F238E27FC236}">
                  <a16:creationId xmlns:a16="http://schemas.microsoft.com/office/drawing/2014/main" id="{16856FCF-D3E2-F814-8D81-862CA5324530}"/>
                </a:ext>
              </a:extLst>
            </p:cNvPr>
            <p:cNvSpPr txBox="1"/>
            <p:nvPr/>
          </p:nvSpPr>
          <p:spPr>
            <a:xfrm>
              <a:off x="7369915" y="3298836"/>
              <a:ext cx="1648479" cy="572263"/>
            </a:xfrm>
            <a:prstGeom prst="rect">
              <a:avLst/>
            </a:prstGeom>
            <a:noFill/>
            <a:ln>
              <a:noFill/>
            </a:ln>
          </p:spPr>
          <p:txBody>
            <a:bodyPr wrap="square" lIns="91427" tIns="91427" rIns="91427" bIns="91427" rtlCol="0" anchor="t" anchorCtr="0">
              <a:spAutoFit/>
            </a:bodyPr>
            <a:lstStyle/>
            <a:p>
              <a:pPr marL="0" marR="0" lvl="0" indent="0" algn="ctr" defTabSz="932441" rtl="0" eaLnBrk="1" fontAlgn="auto" latinLnBrk="0" hangingPunct="1">
                <a:lnSpc>
                  <a:spcPct val="90000"/>
                </a:lnSpc>
                <a:spcBef>
                  <a:spcPts val="0"/>
                </a:spcBef>
                <a:spcAft>
                  <a:spcPts val="612"/>
                </a:spcAft>
                <a:buClrTx/>
                <a:buSzTx/>
                <a:buFontTx/>
                <a:buNone/>
                <a:tabLst/>
                <a:defRPr/>
              </a:pP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SQL </a:t>
              </a:r>
              <a:b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Client Driver</a:t>
              </a:r>
            </a:p>
          </p:txBody>
        </p:sp>
        <p:sp>
          <p:nvSpPr>
            <p:cNvPr id="21" name="TextBox 20">
              <a:extLst>
                <a:ext uri="{FF2B5EF4-FFF2-40B4-BE49-F238E27FC236}">
                  <a16:creationId xmlns:a16="http://schemas.microsoft.com/office/drawing/2014/main" id="{B891CF49-8167-CDC1-0408-C1A6AB6D19D8}"/>
                </a:ext>
              </a:extLst>
            </p:cNvPr>
            <p:cNvSpPr txBox="1"/>
            <p:nvPr/>
          </p:nvSpPr>
          <p:spPr>
            <a:xfrm>
              <a:off x="8836420" y="2539127"/>
              <a:ext cx="1178695" cy="307692"/>
            </a:xfrm>
            <a:prstGeom prst="rect">
              <a:avLst/>
            </a:prstGeom>
            <a:noFill/>
          </p:spPr>
          <p:txBody>
            <a:bodyPr wrap="none" rtlCol="0">
              <a:spAutoFit/>
            </a:bodyP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prstClr val="black"/>
                  </a:solidFill>
                  <a:effectLst/>
                  <a:uLnTx/>
                  <a:uFillTx/>
                  <a:latin typeface="Consolas" panose="020B0609020204030204" pitchFamily="49" charset="0"/>
                  <a:ea typeface="+mn-ea"/>
                  <a:cs typeface="Segoe UI Semibold" panose="020B0702040204020203" pitchFamily="34" charset="0"/>
                </a:rPr>
                <a:t>ciphertext</a:t>
              </a:r>
            </a:p>
          </p:txBody>
        </p:sp>
        <p:grpSp>
          <p:nvGrpSpPr>
            <p:cNvPr id="22" name="Group 21" descr="Secure Enclave&#10;&#10;plaintext, SQL DLL&#10;&#10;ciphertext">
              <a:extLst>
                <a:ext uri="{FF2B5EF4-FFF2-40B4-BE49-F238E27FC236}">
                  <a16:creationId xmlns:a16="http://schemas.microsoft.com/office/drawing/2014/main" id="{C70B0A88-D5BD-13E4-DDC8-34465A0B990A}"/>
                </a:ext>
              </a:extLst>
            </p:cNvPr>
            <p:cNvGrpSpPr/>
            <p:nvPr/>
          </p:nvGrpSpPr>
          <p:grpSpPr>
            <a:xfrm>
              <a:off x="10275602" y="2160751"/>
              <a:ext cx="1803398" cy="1622444"/>
              <a:chOff x="10275602" y="2160751"/>
              <a:chExt cx="1803398" cy="1622444"/>
            </a:xfrm>
          </p:grpSpPr>
          <p:grpSp>
            <p:nvGrpSpPr>
              <p:cNvPr id="31" name="Group 30">
                <a:extLst>
                  <a:ext uri="{FF2B5EF4-FFF2-40B4-BE49-F238E27FC236}">
                    <a16:creationId xmlns:a16="http://schemas.microsoft.com/office/drawing/2014/main" id="{A7A3B59E-43BA-0DE5-777F-CE54D808DB6D}"/>
                  </a:ext>
                </a:extLst>
              </p:cNvPr>
              <p:cNvGrpSpPr/>
              <p:nvPr/>
            </p:nvGrpSpPr>
            <p:grpSpPr>
              <a:xfrm>
                <a:off x="10991034" y="2281426"/>
                <a:ext cx="221346" cy="314639"/>
                <a:chOff x="8633532" y="3581844"/>
                <a:chExt cx="334969" cy="476153"/>
              </a:xfrm>
            </p:grpSpPr>
            <p:grpSp>
              <p:nvGrpSpPr>
                <p:cNvPr id="49" name="Group 11">
                  <a:extLst>
                    <a:ext uri="{FF2B5EF4-FFF2-40B4-BE49-F238E27FC236}">
                      <a16:creationId xmlns:a16="http://schemas.microsoft.com/office/drawing/2014/main" id="{FBB8DC89-B3CA-74BB-F87E-4C8F1B5D722B}"/>
                    </a:ext>
                  </a:extLst>
                </p:cNvPr>
                <p:cNvGrpSpPr>
                  <a:grpSpLocks noChangeAspect="1"/>
                </p:cNvGrpSpPr>
                <p:nvPr/>
              </p:nvGrpSpPr>
              <p:grpSpPr bwMode="auto">
                <a:xfrm>
                  <a:off x="8633532" y="3581844"/>
                  <a:ext cx="254000" cy="369887"/>
                  <a:chOff x="3944" y="2911"/>
                  <a:chExt cx="160" cy="233"/>
                </a:xfrm>
              </p:grpSpPr>
              <p:sp>
                <p:nvSpPr>
                  <p:cNvPr id="56" name="AutoShape 10">
                    <a:extLst>
                      <a:ext uri="{FF2B5EF4-FFF2-40B4-BE49-F238E27FC236}">
                        <a16:creationId xmlns:a16="http://schemas.microsoft.com/office/drawing/2014/main" id="{CCA8FE7D-AB95-A136-2A86-6CB1B834D291}"/>
                      </a:ext>
                    </a:extLst>
                  </p:cNvPr>
                  <p:cNvSpPr>
                    <a:spLocks noChangeAspect="1" noChangeArrowheads="1" noTextEdit="1"/>
                  </p:cNvSpPr>
                  <p:nvPr/>
                </p:nvSpPr>
                <p:spPr bwMode="auto">
                  <a:xfrm>
                    <a:off x="3944" y="2911"/>
                    <a:ext cx="1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57" name="Rectangle 12">
                    <a:extLst>
                      <a:ext uri="{FF2B5EF4-FFF2-40B4-BE49-F238E27FC236}">
                        <a16:creationId xmlns:a16="http://schemas.microsoft.com/office/drawing/2014/main" id="{901DEF2D-88BA-CB73-A0D6-2FE8AA6D5590}"/>
                      </a:ext>
                    </a:extLst>
                  </p:cNvPr>
                  <p:cNvSpPr>
                    <a:spLocks noChangeArrowheads="1"/>
                  </p:cNvSpPr>
                  <p:nvPr/>
                </p:nvSpPr>
                <p:spPr bwMode="auto">
                  <a:xfrm>
                    <a:off x="3944" y="2911"/>
                    <a:ext cx="160" cy="2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58" name="Rectangle 13">
                    <a:extLst>
                      <a:ext uri="{FF2B5EF4-FFF2-40B4-BE49-F238E27FC236}">
                        <a16:creationId xmlns:a16="http://schemas.microsoft.com/office/drawing/2014/main" id="{456D97E7-C799-B999-78E6-C98B2D264218}"/>
                      </a:ext>
                    </a:extLst>
                  </p:cNvPr>
                  <p:cNvSpPr>
                    <a:spLocks noChangeArrowheads="1"/>
                  </p:cNvSpPr>
                  <p:nvPr/>
                </p:nvSpPr>
                <p:spPr bwMode="auto">
                  <a:xfrm>
                    <a:off x="3966" y="2940"/>
                    <a:ext cx="116"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59" name="Rectangle 14">
                    <a:extLst>
                      <a:ext uri="{FF2B5EF4-FFF2-40B4-BE49-F238E27FC236}">
                        <a16:creationId xmlns:a16="http://schemas.microsoft.com/office/drawing/2014/main" id="{208D698E-CE5B-3FD9-CE92-D69D4D2BD40F}"/>
                      </a:ext>
                    </a:extLst>
                  </p:cNvPr>
                  <p:cNvSpPr>
                    <a:spLocks noChangeArrowheads="1"/>
                  </p:cNvSpPr>
                  <p:nvPr/>
                </p:nvSpPr>
                <p:spPr bwMode="auto">
                  <a:xfrm>
                    <a:off x="3966" y="2977"/>
                    <a:ext cx="116" cy="21"/>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0" name="Rectangle 15">
                    <a:extLst>
                      <a:ext uri="{FF2B5EF4-FFF2-40B4-BE49-F238E27FC236}">
                        <a16:creationId xmlns:a16="http://schemas.microsoft.com/office/drawing/2014/main" id="{A1DFE10C-41D8-4B22-95E8-BD6AF924DFCE}"/>
                      </a:ext>
                    </a:extLst>
                  </p:cNvPr>
                  <p:cNvSpPr>
                    <a:spLocks noChangeArrowheads="1"/>
                  </p:cNvSpPr>
                  <p:nvPr/>
                </p:nvSpPr>
                <p:spPr bwMode="auto">
                  <a:xfrm>
                    <a:off x="3966" y="3013"/>
                    <a:ext cx="116" cy="22"/>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1" name="Rectangle 16">
                    <a:extLst>
                      <a:ext uri="{FF2B5EF4-FFF2-40B4-BE49-F238E27FC236}">
                        <a16:creationId xmlns:a16="http://schemas.microsoft.com/office/drawing/2014/main" id="{40DB5F93-B9BE-9F2D-0E72-E2F9420A33C9}"/>
                      </a:ext>
                    </a:extLst>
                  </p:cNvPr>
                  <p:cNvSpPr>
                    <a:spLocks noChangeArrowheads="1"/>
                  </p:cNvSpPr>
                  <p:nvPr/>
                </p:nvSpPr>
                <p:spPr bwMode="auto">
                  <a:xfrm>
                    <a:off x="3966" y="3049"/>
                    <a:ext cx="86" cy="22"/>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2" name="Rectangle 17">
                    <a:extLst>
                      <a:ext uri="{FF2B5EF4-FFF2-40B4-BE49-F238E27FC236}">
                        <a16:creationId xmlns:a16="http://schemas.microsoft.com/office/drawing/2014/main" id="{4565BD17-44C8-08B6-FA1F-91EBFD74E8C9}"/>
                      </a:ext>
                    </a:extLst>
                  </p:cNvPr>
                  <p:cNvSpPr>
                    <a:spLocks noChangeArrowheads="1"/>
                  </p:cNvSpPr>
                  <p:nvPr/>
                </p:nvSpPr>
                <p:spPr bwMode="auto">
                  <a:xfrm>
                    <a:off x="3966" y="3086"/>
                    <a:ext cx="65" cy="22"/>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nvGrpSpPr>
                <p:cNvPr id="50" name="Group 49">
                  <a:extLst>
                    <a:ext uri="{FF2B5EF4-FFF2-40B4-BE49-F238E27FC236}">
                      <a16:creationId xmlns:a16="http://schemas.microsoft.com/office/drawing/2014/main" id="{106AE13E-9409-C0A9-6654-D2D3EBD1989F}"/>
                    </a:ext>
                  </a:extLst>
                </p:cNvPr>
                <p:cNvGrpSpPr/>
                <p:nvPr/>
              </p:nvGrpSpPr>
              <p:grpSpPr>
                <a:xfrm>
                  <a:off x="8800030" y="3812065"/>
                  <a:ext cx="168471" cy="245932"/>
                  <a:chOff x="3016471" y="5299075"/>
                  <a:chExt cx="583979" cy="852486"/>
                </a:xfrm>
              </p:grpSpPr>
              <p:sp>
                <p:nvSpPr>
                  <p:cNvPr id="51" name="AutoShape 3">
                    <a:extLst>
                      <a:ext uri="{FF2B5EF4-FFF2-40B4-BE49-F238E27FC236}">
                        <a16:creationId xmlns:a16="http://schemas.microsoft.com/office/drawing/2014/main" id="{83D37FDD-7FE2-8D68-25CC-C96CC936258D}"/>
                      </a:ext>
                    </a:extLst>
                  </p:cNvPr>
                  <p:cNvSpPr>
                    <a:spLocks noChangeAspect="1" noChangeArrowheads="1" noTextEdit="1"/>
                  </p:cNvSpPr>
                  <p:nvPr/>
                </p:nvSpPr>
                <p:spPr bwMode="auto">
                  <a:xfrm>
                    <a:off x="3106738" y="5299075"/>
                    <a:ext cx="4937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52" name="Freeform 5">
                    <a:extLst>
                      <a:ext uri="{FF2B5EF4-FFF2-40B4-BE49-F238E27FC236}">
                        <a16:creationId xmlns:a16="http://schemas.microsoft.com/office/drawing/2014/main" id="{DAF76F8A-43FB-34C5-024D-F2A07A3D5ECB}"/>
                      </a:ext>
                    </a:extLst>
                  </p:cNvPr>
                  <p:cNvSpPr>
                    <a:spLocks noEditPoints="1"/>
                  </p:cNvSpPr>
                  <p:nvPr/>
                </p:nvSpPr>
                <p:spPr bwMode="auto">
                  <a:xfrm>
                    <a:off x="3163888" y="5299075"/>
                    <a:ext cx="379412" cy="830263"/>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53" name="Rectangle 6">
                    <a:extLst>
                      <a:ext uri="{FF2B5EF4-FFF2-40B4-BE49-F238E27FC236}">
                        <a16:creationId xmlns:a16="http://schemas.microsoft.com/office/drawing/2014/main" id="{AAA87EBA-CAC4-76D1-6EB4-7DF6D518D981}"/>
                      </a:ext>
                    </a:extLst>
                  </p:cNvPr>
                  <p:cNvSpPr>
                    <a:spLocks noChangeArrowheads="1"/>
                  </p:cNvSpPr>
                  <p:nvPr/>
                </p:nvSpPr>
                <p:spPr bwMode="auto">
                  <a:xfrm>
                    <a:off x="3106738" y="5545138"/>
                    <a:ext cx="493712" cy="3603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54" name="Rectangle 6">
                    <a:extLst>
                      <a:ext uri="{FF2B5EF4-FFF2-40B4-BE49-F238E27FC236}">
                        <a16:creationId xmlns:a16="http://schemas.microsoft.com/office/drawing/2014/main" id="{8D10338F-9594-5095-7418-3DB1C95CA8CE}"/>
                      </a:ext>
                    </a:extLst>
                  </p:cNvPr>
                  <p:cNvSpPr>
                    <a:spLocks noChangeArrowheads="1"/>
                  </p:cNvSpPr>
                  <p:nvPr/>
                </p:nvSpPr>
                <p:spPr bwMode="auto">
                  <a:xfrm>
                    <a:off x="3106738" y="5896698"/>
                    <a:ext cx="493712" cy="184115"/>
                  </a:xfrm>
                  <a:prstGeom prst="rect">
                    <a:avLst/>
                  </a:prstGeom>
                  <a:solidFill>
                    <a:srgbClr val="0078D3"/>
                  </a:solidFill>
                  <a:ln>
                    <a:noFill/>
                  </a:ln>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55" name="Rectangle 6">
                    <a:extLst>
                      <a:ext uri="{FF2B5EF4-FFF2-40B4-BE49-F238E27FC236}">
                        <a16:creationId xmlns:a16="http://schemas.microsoft.com/office/drawing/2014/main" id="{22C640C5-2422-C56A-70F2-B19EA6EA0831}"/>
                      </a:ext>
                    </a:extLst>
                  </p:cNvPr>
                  <p:cNvSpPr>
                    <a:spLocks noChangeArrowheads="1"/>
                  </p:cNvSpPr>
                  <p:nvPr/>
                </p:nvSpPr>
                <p:spPr bwMode="auto">
                  <a:xfrm>
                    <a:off x="3016471" y="5967446"/>
                    <a:ext cx="493712" cy="184115"/>
                  </a:xfrm>
                  <a:prstGeom prst="rect">
                    <a:avLst/>
                  </a:prstGeom>
                  <a:solidFill>
                    <a:srgbClr val="0078D3"/>
                  </a:solidFill>
                  <a:ln>
                    <a:noFill/>
                  </a:ln>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sp>
            <p:nvSpPr>
              <p:cNvPr id="32" name="Rectangle 31">
                <a:extLst>
                  <a:ext uri="{FF2B5EF4-FFF2-40B4-BE49-F238E27FC236}">
                    <a16:creationId xmlns:a16="http://schemas.microsoft.com/office/drawing/2014/main" id="{E032AF9C-108B-A0CD-EB1C-BBA71276CB84}"/>
                  </a:ext>
                </a:extLst>
              </p:cNvPr>
              <p:cNvSpPr/>
              <p:nvPr/>
            </p:nvSpPr>
            <p:spPr bwMode="auto">
              <a:xfrm>
                <a:off x="10275602" y="2622741"/>
                <a:ext cx="1573041" cy="1160454"/>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16"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F7226FA3-8281-754C-01F4-4CA3D94EB515}"/>
                  </a:ext>
                </a:extLst>
              </p:cNvPr>
              <p:cNvSpPr txBox="1"/>
              <p:nvPr/>
            </p:nvSpPr>
            <p:spPr>
              <a:xfrm>
                <a:off x="10310517" y="2626189"/>
                <a:ext cx="1648479" cy="378465"/>
              </a:xfrm>
              <a:prstGeom prst="rect">
                <a:avLst/>
              </a:prstGeom>
              <a:noFill/>
              <a:ln>
                <a:noFill/>
              </a:ln>
            </p:spPr>
            <p:txBody>
              <a:bodyPr wrap="square" lIns="91427" tIns="91427" rIns="91427" bIns="91427" rtlCol="0" anchor="t" anchorCtr="0">
                <a:spAutoFit/>
              </a:bodyPr>
              <a:lstStyle/>
              <a:p>
                <a:pPr marL="0" marR="0" lvl="0" indent="0" algn="ctr" defTabSz="932441" rtl="0" eaLnBrk="1" fontAlgn="auto" latinLnBrk="0" hangingPunct="1">
                  <a:lnSpc>
                    <a:spcPct val="90000"/>
                  </a:lnSpc>
                  <a:spcBef>
                    <a:spcPts val="0"/>
                  </a:spcBef>
                  <a:spcAft>
                    <a:spcPts val="612"/>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Secure Enclave</a:t>
                </a:r>
              </a:p>
            </p:txBody>
          </p:sp>
          <p:sp>
            <p:nvSpPr>
              <p:cNvPr id="34" name="TextBox 33">
                <a:extLst>
                  <a:ext uri="{FF2B5EF4-FFF2-40B4-BE49-F238E27FC236}">
                    <a16:creationId xmlns:a16="http://schemas.microsoft.com/office/drawing/2014/main" id="{CFDC1162-6083-693D-42AB-2788A15A3EA1}"/>
                  </a:ext>
                </a:extLst>
              </p:cNvPr>
              <p:cNvSpPr txBox="1"/>
              <p:nvPr/>
            </p:nvSpPr>
            <p:spPr>
              <a:xfrm>
                <a:off x="10285643" y="3447550"/>
                <a:ext cx="949434" cy="276910"/>
              </a:xfrm>
              <a:prstGeom prst="rect">
                <a:avLst/>
              </a:prstGeom>
              <a:noFill/>
            </p:spPr>
            <p:txBody>
              <a:bodyPr wrap="none" rtlCol="0">
                <a:spAutoFit/>
              </a:bodyP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rPr>
                  <a:t>plaintext</a:t>
                </a:r>
              </a:p>
            </p:txBody>
          </p:sp>
          <p:grpSp>
            <p:nvGrpSpPr>
              <p:cNvPr id="35" name="Group 11">
                <a:extLst>
                  <a:ext uri="{FF2B5EF4-FFF2-40B4-BE49-F238E27FC236}">
                    <a16:creationId xmlns:a16="http://schemas.microsoft.com/office/drawing/2014/main" id="{8463667A-405A-C93B-BDF5-60A0370B2A39}"/>
                  </a:ext>
                </a:extLst>
              </p:cNvPr>
              <p:cNvGrpSpPr>
                <a:grpSpLocks noChangeAspect="1"/>
              </p:cNvGrpSpPr>
              <p:nvPr/>
            </p:nvGrpSpPr>
            <p:grpSpPr bwMode="auto">
              <a:xfrm>
                <a:off x="10622424" y="3089709"/>
                <a:ext cx="254000" cy="369887"/>
                <a:chOff x="3944" y="2911"/>
                <a:chExt cx="160" cy="233"/>
              </a:xfrm>
            </p:grpSpPr>
            <p:sp>
              <p:nvSpPr>
                <p:cNvPr id="42" name="AutoShape 10">
                  <a:extLst>
                    <a:ext uri="{FF2B5EF4-FFF2-40B4-BE49-F238E27FC236}">
                      <a16:creationId xmlns:a16="http://schemas.microsoft.com/office/drawing/2014/main" id="{6DEB3FD1-86D0-B244-68D1-945872420698}"/>
                    </a:ext>
                  </a:extLst>
                </p:cNvPr>
                <p:cNvSpPr>
                  <a:spLocks noChangeAspect="1" noChangeArrowheads="1" noTextEdit="1"/>
                </p:cNvSpPr>
                <p:nvPr/>
              </p:nvSpPr>
              <p:spPr bwMode="auto">
                <a:xfrm>
                  <a:off x="3944" y="2911"/>
                  <a:ext cx="1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43" name="Rectangle 12">
                  <a:extLst>
                    <a:ext uri="{FF2B5EF4-FFF2-40B4-BE49-F238E27FC236}">
                      <a16:creationId xmlns:a16="http://schemas.microsoft.com/office/drawing/2014/main" id="{78716E74-9106-7080-4427-2792489ADB49}"/>
                    </a:ext>
                  </a:extLst>
                </p:cNvPr>
                <p:cNvSpPr>
                  <a:spLocks noChangeArrowheads="1"/>
                </p:cNvSpPr>
                <p:nvPr/>
              </p:nvSpPr>
              <p:spPr bwMode="auto">
                <a:xfrm>
                  <a:off x="3944" y="2911"/>
                  <a:ext cx="160" cy="233"/>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44" name="Rectangle 13">
                  <a:extLst>
                    <a:ext uri="{FF2B5EF4-FFF2-40B4-BE49-F238E27FC236}">
                      <a16:creationId xmlns:a16="http://schemas.microsoft.com/office/drawing/2014/main" id="{F3C3D5EC-4010-E035-4206-11143AAF74D2}"/>
                    </a:ext>
                  </a:extLst>
                </p:cNvPr>
                <p:cNvSpPr>
                  <a:spLocks noChangeArrowheads="1"/>
                </p:cNvSpPr>
                <p:nvPr/>
              </p:nvSpPr>
              <p:spPr bwMode="auto">
                <a:xfrm>
                  <a:off x="3966" y="2940"/>
                  <a:ext cx="1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45" name="Rectangle 14">
                  <a:extLst>
                    <a:ext uri="{FF2B5EF4-FFF2-40B4-BE49-F238E27FC236}">
                      <a16:creationId xmlns:a16="http://schemas.microsoft.com/office/drawing/2014/main" id="{2C3B215C-EAA5-60F8-5630-E564BE19EAB8}"/>
                    </a:ext>
                  </a:extLst>
                </p:cNvPr>
                <p:cNvSpPr>
                  <a:spLocks noChangeArrowheads="1"/>
                </p:cNvSpPr>
                <p:nvPr/>
              </p:nvSpPr>
              <p:spPr bwMode="auto">
                <a:xfrm>
                  <a:off x="3966" y="2977"/>
                  <a:ext cx="116" cy="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46" name="Rectangle 15">
                  <a:extLst>
                    <a:ext uri="{FF2B5EF4-FFF2-40B4-BE49-F238E27FC236}">
                      <a16:creationId xmlns:a16="http://schemas.microsoft.com/office/drawing/2014/main" id="{C5FDD944-29D7-4746-FD0F-6936D5CE41DC}"/>
                    </a:ext>
                  </a:extLst>
                </p:cNvPr>
                <p:cNvSpPr>
                  <a:spLocks noChangeArrowheads="1"/>
                </p:cNvSpPr>
                <p:nvPr/>
              </p:nvSpPr>
              <p:spPr bwMode="auto">
                <a:xfrm>
                  <a:off x="3966" y="3013"/>
                  <a:ext cx="116"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47" name="Rectangle 16">
                  <a:extLst>
                    <a:ext uri="{FF2B5EF4-FFF2-40B4-BE49-F238E27FC236}">
                      <a16:creationId xmlns:a16="http://schemas.microsoft.com/office/drawing/2014/main" id="{F55D4274-6BEE-A15D-EC90-CAC88013CA5F}"/>
                    </a:ext>
                  </a:extLst>
                </p:cNvPr>
                <p:cNvSpPr>
                  <a:spLocks noChangeArrowheads="1"/>
                </p:cNvSpPr>
                <p:nvPr/>
              </p:nvSpPr>
              <p:spPr bwMode="auto">
                <a:xfrm>
                  <a:off x="3966" y="3049"/>
                  <a:ext cx="115"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48" name="Rectangle 17">
                  <a:extLst>
                    <a:ext uri="{FF2B5EF4-FFF2-40B4-BE49-F238E27FC236}">
                      <a16:creationId xmlns:a16="http://schemas.microsoft.com/office/drawing/2014/main" id="{20B52B55-FDE4-5B8A-3953-4ADABC94D95F}"/>
                    </a:ext>
                  </a:extLst>
                </p:cNvPr>
                <p:cNvSpPr>
                  <a:spLocks noChangeArrowheads="1"/>
                </p:cNvSpPr>
                <p:nvPr/>
              </p:nvSpPr>
              <p:spPr bwMode="auto">
                <a:xfrm>
                  <a:off x="3966" y="3086"/>
                  <a:ext cx="65"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sp>
            <p:nvSpPr>
              <p:cNvPr id="36" name="TextBox 35">
                <a:extLst>
                  <a:ext uri="{FF2B5EF4-FFF2-40B4-BE49-F238E27FC236}">
                    <a16:creationId xmlns:a16="http://schemas.microsoft.com/office/drawing/2014/main" id="{E9EEDDE6-904F-EC6C-0725-4129468A41DE}"/>
                  </a:ext>
                </a:extLst>
              </p:cNvPr>
              <p:cNvSpPr txBox="1"/>
              <p:nvPr/>
            </p:nvSpPr>
            <p:spPr>
              <a:xfrm>
                <a:off x="11239818" y="3078134"/>
                <a:ext cx="506869" cy="607535"/>
              </a:xfrm>
              <a:prstGeom prst="rect">
                <a:avLst/>
              </a:prstGeom>
              <a:solidFill>
                <a:srgbClr val="50E6FF"/>
              </a:solidFill>
            </p:spPr>
            <p:txBody>
              <a:bodyPr wrap="none" rtlCol="0" anchor="ctr" anchorCtr="0">
                <a:noAutofit/>
              </a:bodyP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ES</a:t>
                </a:r>
                <a:b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DLL</a:t>
                </a:r>
              </a:p>
            </p:txBody>
          </p:sp>
          <p:sp>
            <p:nvSpPr>
              <p:cNvPr id="37" name="Freeform 128">
                <a:extLst>
                  <a:ext uri="{FF2B5EF4-FFF2-40B4-BE49-F238E27FC236}">
                    <a16:creationId xmlns:a16="http://schemas.microsoft.com/office/drawing/2014/main" id="{3C00BF26-B58B-4181-0911-856FACF2DC5C}"/>
                  </a:ext>
                </a:extLst>
              </p:cNvPr>
              <p:cNvSpPr>
                <a:spLocks/>
              </p:cNvSpPr>
              <p:nvPr/>
            </p:nvSpPr>
            <p:spPr bwMode="auto">
              <a:xfrm>
                <a:off x="10275602" y="2459389"/>
                <a:ext cx="255621" cy="320425"/>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vert="horz" wrap="square" lIns="109712" tIns="54856" rIns="109712" bIns="54856" numCol="1" anchor="t" anchorCtr="0" compatLnSpc="1">
                <a:prstTxWarp prst="textNoShape">
                  <a:avLst/>
                </a:prstTxWarp>
              </a:bodyPr>
              <a:lstStyle/>
              <a:p>
                <a:pPr marL="0" marR="0" lvl="0" indent="0" algn="l" defTabSz="1097056" rtl="0"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nvGrpSpPr>
              <p:cNvPr id="38" name="Group 37">
                <a:extLst>
                  <a:ext uri="{FF2B5EF4-FFF2-40B4-BE49-F238E27FC236}">
                    <a16:creationId xmlns:a16="http://schemas.microsoft.com/office/drawing/2014/main" id="{D1AF85A2-9F8C-2588-C5A9-E46A6D3F4B31}"/>
                  </a:ext>
                </a:extLst>
              </p:cNvPr>
              <p:cNvGrpSpPr/>
              <p:nvPr/>
            </p:nvGrpSpPr>
            <p:grpSpPr>
              <a:xfrm rot="16200000">
                <a:off x="10541409" y="2298237"/>
                <a:ext cx="449137" cy="174166"/>
                <a:chOff x="8393137" y="1514019"/>
                <a:chExt cx="1143000" cy="174166"/>
              </a:xfrm>
            </p:grpSpPr>
            <p:cxnSp>
              <p:nvCxnSpPr>
                <p:cNvPr id="40" name="Straight Arrow Connector 39">
                  <a:extLst>
                    <a:ext uri="{FF2B5EF4-FFF2-40B4-BE49-F238E27FC236}">
                      <a16:creationId xmlns:a16="http://schemas.microsoft.com/office/drawing/2014/main" id="{9B8DDBDC-51C0-5480-9D32-7E395BBBAF2A}"/>
                    </a:ext>
                  </a:extLst>
                </p:cNvPr>
                <p:cNvCxnSpPr>
                  <a:cxnSpLocks/>
                </p:cNvCxnSpPr>
                <p:nvPr/>
              </p:nvCxnSpPr>
              <p:spPr>
                <a:xfrm flipH="1">
                  <a:off x="8393137" y="1688185"/>
                  <a:ext cx="1143000" cy="0"/>
                </a:xfrm>
                <a:prstGeom prst="straightConnector1">
                  <a:avLst/>
                </a:prstGeom>
                <a:noFill/>
                <a:ln w="9525" cap="flat" cmpd="sng" algn="ctr">
                  <a:solidFill>
                    <a:srgbClr val="FFFFFF"/>
                  </a:solidFill>
                  <a:prstDash val="solid"/>
                  <a:headEnd type="none"/>
                  <a:tailEnd type="arrow" w="lg" len="med"/>
                </a:ln>
                <a:effectLst/>
              </p:spPr>
            </p:cxnSp>
            <p:cxnSp>
              <p:nvCxnSpPr>
                <p:cNvPr id="41" name="Straight Arrow Connector 40">
                  <a:extLst>
                    <a:ext uri="{FF2B5EF4-FFF2-40B4-BE49-F238E27FC236}">
                      <a16:creationId xmlns:a16="http://schemas.microsoft.com/office/drawing/2014/main" id="{70B24A30-430D-D8DA-4D6C-A735F1A5A5D8}"/>
                    </a:ext>
                  </a:extLst>
                </p:cNvPr>
                <p:cNvCxnSpPr>
                  <a:cxnSpLocks/>
                </p:cNvCxnSpPr>
                <p:nvPr/>
              </p:nvCxnSpPr>
              <p:spPr>
                <a:xfrm>
                  <a:off x="8393137" y="1514019"/>
                  <a:ext cx="1143000" cy="0"/>
                </a:xfrm>
                <a:prstGeom prst="straightConnector1">
                  <a:avLst/>
                </a:prstGeom>
                <a:noFill/>
                <a:ln w="9525" cap="flat" cmpd="sng" algn="ctr">
                  <a:solidFill>
                    <a:srgbClr val="FFFFFF"/>
                  </a:solidFill>
                  <a:prstDash val="solid"/>
                  <a:headEnd type="none"/>
                  <a:tailEnd type="arrow" w="lg" len="med"/>
                </a:ln>
                <a:effectLst/>
              </p:spPr>
            </p:cxnSp>
          </p:grpSp>
          <p:sp>
            <p:nvSpPr>
              <p:cNvPr id="39" name="TextBox 38">
                <a:extLst>
                  <a:ext uri="{FF2B5EF4-FFF2-40B4-BE49-F238E27FC236}">
                    <a16:creationId xmlns:a16="http://schemas.microsoft.com/office/drawing/2014/main" id="{F8E2B460-EE5C-666B-2646-452E7FC73FD3}"/>
                  </a:ext>
                </a:extLst>
              </p:cNvPr>
              <p:cNvSpPr txBox="1"/>
              <p:nvPr/>
            </p:nvSpPr>
            <p:spPr>
              <a:xfrm>
                <a:off x="11124758" y="2264467"/>
                <a:ext cx="954242" cy="261647"/>
              </a:xfrm>
              <a:prstGeom prst="rect">
                <a:avLst/>
              </a:prstGeom>
              <a:noFill/>
            </p:spPr>
            <p:txBody>
              <a:bodyPr wrap="none" rtlCol="0">
                <a:spAutoFit/>
              </a:bodyPr>
              <a:lstStyle/>
              <a:p>
                <a:pPr marL="0" marR="0" lvl="0" indent="0" algn="ctr" defTabSz="932441"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rPr>
                  <a:t>ciphertext</a:t>
                </a:r>
              </a:p>
            </p:txBody>
          </p:sp>
        </p:grpSp>
        <p:sp>
          <p:nvSpPr>
            <p:cNvPr id="23" name="TextBox 22">
              <a:extLst>
                <a:ext uri="{FF2B5EF4-FFF2-40B4-BE49-F238E27FC236}">
                  <a16:creationId xmlns:a16="http://schemas.microsoft.com/office/drawing/2014/main" id="{824251DA-6878-0A75-55B7-CE15B559D7E9}"/>
                </a:ext>
              </a:extLst>
            </p:cNvPr>
            <p:cNvSpPr txBox="1"/>
            <p:nvPr/>
          </p:nvSpPr>
          <p:spPr>
            <a:xfrm>
              <a:off x="10237883" y="4015670"/>
              <a:ext cx="1648479" cy="378465"/>
            </a:xfrm>
            <a:prstGeom prst="rect">
              <a:avLst/>
            </a:prstGeom>
            <a:noFill/>
            <a:ln>
              <a:noFill/>
            </a:ln>
          </p:spPr>
          <p:txBody>
            <a:bodyPr wrap="square" lIns="91427" tIns="91427" rIns="91427" bIns="91427" rtlCol="0" anchor="t" anchorCtr="0">
              <a:spAutoFit/>
            </a:bodyPr>
            <a:lstStyle/>
            <a:p>
              <a:pPr marL="0" marR="0" lvl="0" indent="0" algn="ctr" defTabSz="932441" rtl="0" eaLnBrk="1" fontAlgn="auto" latinLnBrk="0" hangingPunct="1">
                <a:lnSpc>
                  <a:spcPct val="90000"/>
                </a:lnSpc>
                <a:spcBef>
                  <a:spcPts val="0"/>
                </a:spcBef>
                <a:spcAft>
                  <a:spcPts val="612"/>
                </a:spcAft>
                <a:buClrTx/>
                <a:buSzTx/>
                <a:buFontTx/>
                <a:buNone/>
                <a:tabLst/>
                <a:defRPr/>
              </a:pPr>
              <a:r>
                <a:rPr kumimoji="0" lang="en-US" sz="1399"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Database Engine</a:t>
              </a:r>
            </a:p>
          </p:txBody>
        </p:sp>
        <p:grpSp>
          <p:nvGrpSpPr>
            <p:cNvPr id="24" name="chip">
              <a:extLst>
                <a:ext uri="{FF2B5EF4-FFF2-40B4-BE49-F238E27FC236}">
                  <a16:creationId xmlns:a16="http://schemas.microsoft.com/office/drawing/2014/main" id="{C735F2E2-EE7C-BEEE-5C0A-9EB83813954E}"/>
                </a:ext>
                <a:ext uri="{C183D7F6-B498-43B3-948B-1728B52AA6E4}">
                  <adec:decorative xmlns:adec="http://schemas.microsoft.com/office/drawing/2017/decorative" val="1"/>
                </a:ext>
              </a:extLst>
            </p:cNvPr>
            <p:cNvGrpSpPr/>
            <p:nvPr/>
          </p:nvGrpSpPr>
          <p:grpSpPr>
            <a:xfrm>
              <a:off x="7804379" y="2536789"/>
              <a:ext cx="733250" cy="730674"/>
              <a:chOff x="4468550" y="5743062"/>
              <a:chExt cx="443543" cy="441987"/>
            </a:xfrm>
          </p:grpSpPr>
          <p:sp>
            <p:nvSpPr>
              <p:cNvPr id="25" name="Freeform 23">
                <a:extLst>
                  <a:ext uri="{FF2B5EF4-FFF2-40B4-BE49-F238E27FC236}">
                    <a16:creationId xmlns:a16="http://schemas.microsoft.com/office/drawing/2014/main" id="{4603B301-54E1-7FBF-157F-F815DE6CC26C}"/>
                  </a:ext>
                </a:extLst>
              </p:cNvPr>
              <p:cNvSpPr>
                <a:spLocks/>
              </p:cNvSpPr>
              <p:nvPr/>
            </p:nvSpPr>
            <p:spPr bwMode="auto">
              <a:xfrm>
                <a:off x="4468550" y="5743062"/>
                <a:ext cx="443543" cy="441987"/>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26" name="Rectangle 24">
                <a:extLst>
                  <a:ext uri="{FF2B5EF4-FFF2-40B4-BE49-F238E27FC236}">
                    <a16:creationId xmlns:a16="http://schemas.microsoft.com/office/drawing/2014/main" id="{75857931-D0F0-831F-4B33-79CD611A2DE0}"/>
                  </a:ext>
                </a:extLst>
              </p:cNvPr>
              <p:cNvSpPr>
                <a:spLocks noChangeArrowheads="1"/>
              </p:cNvSpPr>
              <p:nvPr/>
            </p:nvSpPr>
            <p:spPr bwMode="auto">
              <a:xfrm>
                <a:off x="4513682" y="5789751"/>
                <a:ext cx="351722" cy="34860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27" name="Freeform 25">
                <a:extLst>
                  <a:ext uri="{FF2B5EF4-FFF2-40B4-BE49-F238E27FC236}">
                    <a16:creationId xmlns:a16="http://schemas.microsoft.com/office/drawing/2014/main" id="{7D03A022-DB44-BD7A-1B02-778DEF7EA168}"/>
                  </a:ext>
                </a:extLst>
              </p:cNvPr>
              <p:cNvSpPr>
                <a:spLocks/>
              </p:cNvSpPr>
              <p:nvPr/>
            </p:nvSpPr>
            <p:spPr bwMode="auto">
              <a:xfrm>
                <a:off x="4625735" y="5802201"/>
                <a:ext cx="225662" cy="22721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28" name="Oval 26">
                <a:extLst>
                  <a:ext uri="{FF2B5EF4-FFF2-40B4-BE49-F238E27FC236}">
                    <a16:creationId xmlns:a16="http://schemas.microsoft.com/office/drawing/2014/main" id="{6FB3B2AA-E47A-8CC7-4771-B95170B550DA}"/>
                  </a:ext>
                </a:extLst>
              </p:cNvPr>
              <p:cNvSpPr>
                <a:spLocks noChangeArrowheads="1"/>
              </p:cNvSpPr>
              <p:nvPr/>
            </p:nvSpPr>
            <p:spPr bwMode="auto">
              <a:xfrm>
                <a:off x="4695769" y="5873791"/>
                <a:ext cx="85596"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29" name="Freeform 27">
                <a:extLst>
                  <a:ext uri="{FF2B5EF4-FFF2-40B4-BE49-F238E27FC236}">
                    <a16:creationId xmlns:a16="http://schemas.microsoft.com/office/drawing/2014/main" id="{0489AF7C-3D18-C533-1788-759FA6BAEA61}"/>
                  </a:ext>
                </a:extLst>
              </p:cNvPr>
              <p:cNvSpPr>
                <a:spLocks/>
              </p:cNvSpPr>
              <p:nvPr/>
            </p:nvSpPr>
            <p:spPr bwMode="auto">
              <a:xfrm>
                <a:off x="4526132" y="5988956"/>
                <a:ext cx="140066" cy="140066"/>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30" name="Oval 28">
                <a:extLst>
                  <a:ext uri="{FF2B5EF4-FFF2-40B4-BE49-F238E27FC236}">
                    <a16:creationId xmlns:a16="http://schemas.microsoft.com/office/drawing/2014/main" id="{A75EE8FB-D28B-2D62-98EC-917A49CE6E64}"/>
                  </a:ext>
                </a:extLst>
              </p:cNvPr>
              <p:cNvSpPr>
                <a:spLocks noChangeArrowheads="1"/>
              </p:cNvSpPr>
              <p:nvPr/>
            </p:nvSpPr>
            <p:spPr bwMode="auto">
              <a:xfrm>
                <a:off x="4572821" y="6035645"/>
                <a:ext cx="45132" cy="4513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8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grpSp>
        <p:nvGrpSpPr>
          <p:cNvPr id="78" name="Group 77">
            <a:extLst>
              <a:ext uri="{FF2B5EF4-FFF2-40B4-BE49-F238E27FC236}">
                <a16:creationId xmlns:a16="http://schemas.microsoft.com/office/drawing/2014/main" id="{652A590A-4140-70FB-8F09-E91953F985E6}"/>
              </a:ext>
              <a:ext uri="{C183D7F6-B498-43B3-948B-1728B52AA6E4}">
                <adec:decorative xmlns:adec="http://schemas.microsoft.com/office/drawing/2017/decorative" val="1"/>
              </a:ext>
            </a:extLst>
          </p:cNvPr>
          <p:cNvGrpSpPr/>
          <p:nvPr/>
        </p:nvGrpSpPr>
        <p:grpSpPr>
          <a:xfrm>
            <a:off x="7212411" y="1799412"/>
            <a:ext cx="334921" cy="476086"/>
            <a:chOff x="8633532" y="3581844"/>
            <a:chExt cx="334969" cy="476153"/>
          </a:xfrm>
        </p:grpSpPr>
        <p:grpSp>
          <p:nvGrpSpPr>
            <p:cNvPr id="79" name="Group 11">
              <a:extLst>
                <a:ext uri="{FF2B5EF4-FFF2-40B4-BE49-F238E27FC236}">
                  <a16:creationId xmlns:a16="http://schemas.microsoft.com/office/drawing/2014/main" id="{F9CCF8DE-FB40-2C43-D664-95317E27A321}"/>
                </a:ext>
              </a:extLst>
            </p:cNvPr>
            <p:cNvGrpSpPr>
              <a:grpSpLocks noChangeAspect="1"/>
            </p:cNvGrpSpPr>
            <p:nvPr/>
          </p:nvGrpSpPr>
          <p:grpSpPr bwMode="auto">
            <a:xfrm>
              <a:off x="8633532" y="3581844"/>
              <a:ext cx="254000" cy="369887"/>
              <a:chOff x="3944" y="2911"/>
              <a:chExt cx="160" cy="233"/>
            </a:xfrm>
          </p:grpSpPr>
          <p:sp>
            <p:nvSpPr>
              <p:cNvPr id="86" name="AutoShape 10">
                <a:extLst>
                  <a:ext uri="{FF2B5EF4-FFF2-40B4-BE49-F238E27FC236}">
                    <a16:creationId xmlns:a16="http://schemas.microsoft.com/office/drawing/2014/main" id="{6EA5E86C-978F-21C6-00C6-C2702DBD6930}"/>
                  </a:ext>
                </a:extLst>
              </p:cNvPr>
              <p:cNvSpPr>
                <a:spLocks noChangeAspect="1" noChangeArrowheads="1" noTextEdit="1"/>
              </p:cNvSpPr>
              <p:nvPr/>
            </p:nvSpPr>
            <p:spPr bwMode="auto">
              <a:xfrm>
                <a:off x="3944" y="2911"/>
                <a:ext cx="1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87" name="Rectangle 12">
                <a:extLst>
                  <a:ext uri="{FF2B5EF4-FFF2-40B4-BE49-F238E27FC236}">
                    <a16:creationId xmlns:a16="http://schemas.microsoft.com/office/drawing/2014/main" id="{4FFB6697-4095-EB02-7CA9-D6DBC51C1923}"/>
                  </a:ext>
                </a:extLst>
              </p:cNvPr>
              <p:cNvSpPr>
                <a:spLocks noChangeArrowheads="1"/>
              </p:cNvSpPr>
              <p:nvPr/>
            </p:nvSpPr>
            <p:spPr bwMode="auto">
              <a:xfrm>
                <a:off x="3944" y="2911"/>
                <a:ext cx="160" cy="233"/>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88" name="Rectangle 13">
                <a:extLst>
                  <a:ext uri="{FF2B5EF4-FFF2-40B4-BE49-F238E27FC236}">
                    <a16:creationId xmlns:a16="http://schemas.microsoft.com/office/drawing/2014/main" id="{5CE4EEA8-BAC3-1F63-4763-1C67BFC26F83}"/>
                  </a:ext>
                </a:extLst>
              </p:cNvPr>
              <p:cNvSpPr>
                <a:spLocks noChangeArrowheads="1"/>
              </p:cNvSpPr>
              <p:nvPr/>
            </p:nvSpPr>
            <p:spPr bwMode="auto">
              <a:xfrm>
                <a:off x="3966" y="2940"/>
                <a:ext cx="1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89" name="Rectangle 14">
                <a:extLst>
                  <a:ext uri="{FF2B5EF4-FFF2-40B4-BE49-F238E27FC236}">
                    <a16:creationId xmlns:a16="http://schemas.microsoft.com/office/drawing/2014/main" id="{BC887E60-56B9-FDA3-30FD-7582429246DD}"/>
                  </a:ext>
                </a:extLst>
              </p:cNvPr>
              <p:cNvSpPr>
                <a:spLocks noChangeArrowheads="1"/>
              </p:cNvSpPr>
              <p:nvPr/>
            </p:nvSpPr>
            <p:spPr bwMode="auto">
              <a:xfrm>
                <a:off x="3966" y="2977"/>
                <a:ext cx="116" cy="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90" name="Rectangle 15">
                <a:extLst>
                  <a:ext uri="{FF2B5EF4-FFF2-40B4-BE49-F238E27FC236}">
                    <a16:creationId xmlns:a16="http://schemas.microsoft.com/office/drawing/2014/main" id="{4DB4AE7F-E2AC-DB1D-01CB-109E8C76C35F}"/>
                  </a:ext>
                </a:extLst>
              </p:cNvPr>
              <p:cNvSpPr>
                <a:spLocks noChangeArrowheads="1"/>
              </p:cNvSpPr>
              <p:nvPr/>
            </p:nvSpPr>
            <p:spPr bwMode="auto">
              <a:xfrm>
                <a:off x="3966" y="3013"/>
                <a:ext cx="116"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91" name="Rectangle 16">
                <a:extLst>
                  <a:ext uri="{FF2B5EF4-FFF2-40B4-BE49-F238E27FC236}">
                    <a16:creationId xmlns:a16="http://schemas.microsoft.com/office/drawing/2014/main" id="{D1130A5B-C5D9-1FA7-9652-D9B07C6D6EE7}"/>
                  </a:ext>
                </a:extLst>
              </p:cNvPr>
              <p:cNvSpPr>
                <a:spLocks noChangeArrowheads="1"/>
              </p:cNvSpPr>
              <p:nvPr/>
            </p:nvSpPr>
            <p:spPr bwMode="auto">
              <a:xfrm>
                <a:off x="3966" y="3049"/>
                <a:ext cx="86"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92" name="Rectangle 17">
                <a:extLst>
                  <a:ext uri="{FF2B5EF4-FFF2-40B4-BE49-F238E27FC236}">
                    <a16:creationId xmlns:a16="http://schemas.microsoft.com/office/drawing/2014/main" id="{82CEE8B6-FDB9-BB6F-2580-486613EBB052}"/>
                  </a:ext>
                </a:extLst>
              </p:cNvPr>
              <p:cNvSpPr>
                <a:spLocks noChangeArrowheads="1"/>
              </p:cNvSpPr>
              <p:nvPr/>
            </p:nvSpPr>
            <p:spPr bwMode="auto">
              <a:xfrm>
                <a:off x="3966" y="3086"/>
                <a:ext cx="65"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nvGrpSpPr>
            <p:cNvPr id="80" name="Group 79">
              <a:extLst>
                <a:ext uri="{FF2B5EF4-FFF2-40B4-BE49-F238E27FC236}">
                  <a16:creationId xmlns:a16="http://schemas.microsoft.com/office/drawing/2014/main" id="{FBF7E9F9-2B77-6B14-0E35-0CE9F0BCA665}"/>
                </a:ext>
              </a:extLst>
            </p:cNvPr>
            <p:cNvGrpSpPr/>
            <p:nvPr/>
          </p:nvGrpSpPr>
          <p:grpSpPr>
            <a:xfrm>
              <a:off x="8800030" y="3812065"/>
              <a:ext cx="168471" cy="245932"/>
              <a:chOff x="3016471" y="5299075"/>
              <a:chExt cx="583979" cy="852486"/>
            </a:xfrm>
          </p:grpSpPr>
          <p:sp>
            <p:nvSpPr>
              <p:cNvPr id="81" name="AutoShape 3">
                <a:extLst>
                  <a:ext uri="{FF2B5EF4-FFF2-40B4-BE49-F238E27FC236}">
                    <a16:creationId xmlns:a16="http://schemas.microsoft.com/office/drawing/2014/main" id="{9E25DAD2-5639-79A7-4EDF-12567FEC3295}"/>
                  </a:ext>
                </a:extLst>
              </p:cNvPr>
              <p:cNvSpPr>
                <a:spLocks noChangeAspect="1" noChangeArrowheads="1" noTextEdit="1"/>
              </p:cNvSpPr>
              <p:nvPr/>
            </p:nvSpPr>
            <p:spPr bwMode="auto">
              <a:xfrm>
                <a:off x="3106738" y="5299075"/>
                <a:ext cx="4937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82" name="Freeform 5">
                <a:extLst>
                  <a:ext uri="{FF2B5EF4-FFF2-40B4-BE49-F238E27FC236}">
                    <a16:creationId xmlns:a16="http://schemas.microsoft.com/office/drawing/2014/main" id="{D8913087-E5FD-A378-A4E6-A9DA3B956A6E}"/>
                  </a:ext>
                </a:extLst>
              </p:cNvPr>
              <p:cNvSpPr>
                <a:spLocks noEditPoints="1"/>
              </p:cNvSpPr>
              <p:nvPr/>
            </p:nvSpPr>
            <p:spPr bwMode="auto">
              <a:xfrm>
                <a:off x="3163888" y="5299075"/>
                <a:ext cx="379412" cy="830263"/>
              </a:xfrm>
              <a:custGeom>
                <a:avLst/>
                <a:gdLst>
                  <a:gd name="T0" fmla="*/ 426 w 853"/>
                  <a:gd name="T1" fmla="*/ 128 h 1873"/>
                  <a:gd name="T2" fmla="*/ 449 w 853"/>
                  <a:gd name="T3" fmla="*/ 129 h 1873"/>
                  <a:gd name="T4" fmla="*/ 644 w 853"/>
                  <a:gd name="T5" fmla="*/ 226 h 1873"/>
                  <a:gd name="T6" fmla="*/ 725 w 853"/>
                  <a:gd name="T7" fmla="*/ 435 h 1873"/>
                  <a:gd name="T8" fmla="*/ 725 w 853"/>
                  <a:gd name="T9" fmla="*/ 1446 h 1873"/>
                  <a:gd name="T10" fmla="*/ 637 w 853"/>
                  <a:gd name="T11" fmla="*/ 1657 h 1873"/>
                  <a:gd name="T12" fmla="*/ 426 w 853"/>
                  <a:gd name="T13" fmla="*/ 1745 h 1873"/>
                  <a:gd name="T14" fmla="*/ 404 w 853"/>
                  <a:gd name="T15" fmla="*/ 1744 h 1873"/>
                  <a:gd name="T16" fmla="*/ 208 w 853"/>
                  <a:gd name="T17" fmla="*/ 1647 h 1873"/>
                  <a:gd name="T18" fmla="*/ 128 w 853"/>
                  <a:gd name="T19" fmla="*/ 1438 h 1873"/>
                  <a:gd name="T20" fmla="*/ 128 w 853"/>
                  <a:gd name="T21" fmla="*/ 426 h 1873"/>
                  <a:gd name="T22" fmla="*/ 215 w 853"/>
                  <a:gd name="T23" fmla="*/ 215 h 1873"/>
                  <a:gd name="T24" fmla="*/ 426 w 853"/>
                  <a:gd name="T25" fmla="*/ 128 h 1873"/>
                  <a:gd name="T26" fmla="*/ 426 w 853"/>
                  <a:gd name="T27" fmla="*/ 0 h 1873"/>
                  <a:gd name="T28" fmla="*/ 0 w 853"/>
                  <a:gd name="T29" fmla="*/ 426 h 1873"/>
                  <a:gd name="T30" fmla="*/ 0 w 853"/>
                  <a:gd name="T31" fmla="*/ 1438 h 1873"/>
                  <a:gd name="T32" fmla="*/ 395 w 853"/>
                  <a:gd name="T33" fmla="*/ 1872 h 1873"/>
                  <a:gd name="T34" fmla="*/ 426 w 853"/>
                  <a:gd name="T35" fmla="*/ 1873 h 1873"/>
                  <a:gd name="T36" fmla="*/ 853 w 853"/>
                  <a:gd name="T37" fmla="*/ 1446 h 1873"/>
                  <a:gd name="T38" fmla="*/ 853 w 853"/>
                  <a:gd name="T39" fmla="*/ 435 h 1873"/>
                  <a:gd name="T40" fmla="*/ 458 w 853"/>
                  <a:gd name="T41" fmla="*/ 1 h 1873"/>
                  <a:gd name="T42" fmla="*/ 426 w 853"/>
                  <a:gd name="T43" fmla="*/ 0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3" h="1873">
                    <a:moveTo>
                      <a:pt x="426" y="128"/>
                    </a:moveTo>
                    <a:cubicBezTo>
                      <a:pt x="434" y="128"/>
                      <a:pt x="441" y="128"/>
                      <a:pt x="449" y="129"/>
                    </a:cubicBezTo>
                    <a:cubicBezTo>
                      <a:pt x="523" y="134"/>
                      <a:pt x="593" y="169"/>
                      <a:pt x="644" y="226"/>
                    </a:cubicBezTo>
                    <a:cubicBezTo>
                      <a:pt x="696" y="283"/>
                      <a:pt x="725" y="357"/>
                      <a:pt x="725" y="435"/>
                    </a:cubicBezTo>
                    <a:cubicBezTo>
                      <a:pt x="725" y="1446"/>
                      <a:pt x="725" y="1446"/>
                      <a:pt x="725" y="1446"/>
                    </a:cubicBezTo>
                    <a:cubicBezTo>
                      <a:pt x="725" y="1526"/>
                      <a:pt x="694" y="1601"/>
                      <a:pt x="637" y="1657"/>
                    </a:cubicBezTo>
                    <a:cubicBezTo>
                      <a:pt x="581" y="1714"/>
                      <a:pt x="506" y="1745"/>
                      <a:pt x="426" y="1745"/>
                    </a:cubicBezTo>
                    <a:cubicBezTo>
                      <a:pt x="419" y="1745"/>
                      <a:pt x="411" y="1744"/>
                      <a:pt x="404" y="1744"/>
                    </a:cubicBezTo>
                    <a:cubicBezTo>
                      <a:pt x="329" y="1739"/>
                      <a:pt x="260" y="1704"/>
                      <a:pt x="208" y="1647"/>
                    </a:cubicBezTo>
                    <a:cubicBezTo>
                      <a:pt x="156" y="1590"/>
                      <a:pt x="128" y="1515"/>
                      <a:pt x="128" y="1438"/>
                    </a:cubicBezTo>
                    <a:cubicBezTo>
                      <a:pt x="128" y="426"/>
                      <a:pt x="128" y="426"/>
                      <a:pt x="128" y="426"/>
                    </a:cubicBezTo>
                    <a:cubicBezTo>
                      <a:pt x="128" y="347"/>
                      <a:pt x="159" y="272"/>
                      <a:pt x="215" y="215"/>
                    </a:cubicBezTo>
                    <a:cubicBezTo>
                      <a:pt x="272" y="159"/>
                      <a:pt x="347" y="128"/>
                      <a:pt x="426" y="128"/>
                    </a:cubicBezTo>
                    <a:moveTo>
                      <a:pt x="426" y="0"/>
                    </a:moveTo>
                    <a:cubicBezTo>
                      <a:pt x="191" y="0"/>
                      <a:pt x="0" y="191"/>
                      <a:pt x="0" y="426"/>
                    </a:cubicBezTo>
                    <a:cubicBezTo>
                      <a:pt x="0" y="1438"/>
                      <a:pt x="0" y="1438"/>
                      <a:pt x="0" y="1438"/>
                    </a:cubicBezTo>
                    <a:cubicBezTo>
                      <a:pt x="0" y="1663"/>
                      <a:pt x="170" y="1855"/>
                      <a:pt x="395" y="1872"/>
                    </a:cubicBezTo>
                    <a:cubicBezTo>
                      <a:pt x="405" y="1872"/>
                      <a:pt x="416" y="1873"/>
                      <a:pt x="426" y="1873"/>
                    </a:cubicBezTo>
                    <a:cubicBezTo>
                      <a:pt x="662" y="1873"/>
                      <a:pt x="853" y="1682"/>
                      <a:pt x="853" y="1446"/>
                    </a:cubicBezTo>
                    <a:cubicBezTo>
                      <a:pt x="853" y="435"/>
                      <a:pt x="853" y="435"/>
                      <a:pt x="853" y="435"/>
                    </a:cubicBezTo>
                    <a:cubicBezTo>
                      <a:pt x="853" y="210"/>
                      <a:pt x="682" y="17"/>
                      <a:pt x="458" y="1"/>
                    </a:cubicBezTo>
                    <a:cubicBezTo>
                      <a:pt x="447" y="0"/>
                      <a:pt x="437" y="0"/>
                      <a:pt x="426"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83" name="Rectangle 6">
                <a:extLst>
                  <a:ext uri="{FF2B5EF4-FFF2-40B4-BE49-F238E27FC236}">
                    <a16:creationId xmlns:a16="http://schemas.microsoft.com/office/drawing/2014/main" id="{CAE328F9-1CF9-3E4F-0CE6-3B02711E0E08}"/>
                  </a:ext>
                </a:extLst>
              </p:cNvPr>
              <p:cNvSpPr>
                <a:spLocks noChangeArrowheads="1"/>
              </p:cNvSpPr>
              <p:nvPr/>
            </p:nvSpPr>
            <p:spPr bwMode="auto">
              <a:xfrm>
                <a:off x="3106738" y="5545138"/>
                <a:ext cx="493712" cy="3603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84" name="Rectangle 6">
                <a:extLst>
                  <a:ext uri="{FF2B5EF4-FFF2-40B4-BE49-F238E27FC236}">
                    <a16:creationId xmlns:a16="http://schemas.microsoft.com/office/drawing/2014/main" id="{907A8881-94B3-2B3D-9B6B-62222C6CB889}"/>
                  </a:ext>
                </a:extLst>
              </p:cNvPr>
              <p:cNvSpPr>
                <a:spLocks noChangeArrowheads="1"/>
              </p:cNvSpPr>
              <p:nvPr/>
            </p:nvSpPr>
            <p:spPr bwMode="auto">
              <a:xfrm>
                <a:off x="3106738" y="5896698"/>
                <a:ext cx="493712" cy="184115"/>
              </a:xfrm>
              <a:prstGeom prst="rect">
                <a:avLst/>
              </a:prstGeom>
              <a:solidFill>
                <a:schemeClr val="bg2"/>
              </a:solidFill>
              <a:ln>
                <a:noFill/>
              </a:ln>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85" name="Rectangle 6">
                <a:extLst>
                  <a:ext uri="{FF2B5EF4-FFF2-40B4-BE49-F238E27FC236}">
                    <a16:creationId xmlns:a16="http://schemas.microsoft.com/office/drawing/2014/main" id="{89EE2BA2-1EC1-A2B4-D5D3-965FF4A8A111}"/>
                  </a:ext>
                </a:extLst>
              </p:cNvPr>
              <p:cNvSpPr>
                <a:spLocks noChangeArrowheads="1"/>
              </p:cNvSpPr>
              <p:nvPr/>
            </p:nvSpPr>
            <p:spPr bwMode="auto">
              <a:xfrm>
                <a:off x="3016471" y="5967446"/>
                <a:ext cx="493712" cy="184115"/>
              </a:xfrm>
              <a:prstGeom prst="rect">
                <a:avLst/>
              </a:prstGeom>
              <a:solidFill>
                <a:schemeClr val="bg2"/>
              </a:solidFill>
              <a:ln>
                <a:noFill/>
              </a:ln>
            </p:spPr>
            <p:txBody>
              <a:bodyPr vert="horz" wrap="square" lIns="91427" tIns="45714" rIns="91427" bIns="45714" numCol="1" anchor="t" anchorCtr="0" compatLnSpc="1">
                <a:prstTxWarp prst="textNoShape">
                  <a:avLst/>
                </a:prstTxWarp>
              </a:bodyPr>
              <a:lstStyle/>
              <a:p>
                <a:pPr marL="0" marR="0" lvl="0" indent="0" algn="l" defTabSz="93244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spTree>
    <p:extLst>
      <p:ext uri="{BB962C8B-B14F-4D97-AF65-F5344CB8AC3E}">
        <p14:creationId xmlns:p14="http://schemas.microsoft.com/office/powerpoint/2010/main" val="41251882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66CD0-E8F5-3DFE-66F5-BCA17B246C44}"/>
              </a:ext>
            </a:extLst>
          </p:cNvPr>
          <p:cNvSpPr>
            <a:spLocks noGrp="1"/>
          </p:cNvSpPr>
          <p:nvPr>
            <p:ph type="title"/>
          </p:nvPr>
        </p:nvSpPr>
        <p:spPr/>
        <p:txBody>
          <a:bodyPr/>
          <a:lstStyle/>
          <a:p>
            <a:r>
              <a:rPr lang="en-BE" dirty="0"/>
              <a:t>Secure Enclaves in Azure SQL Database</a:t>
            </a:r>
          </a:p>
        </p:txBody>
      </p:sp>
      <p:sp>
        <p:nvSpPr>
          <p:cNvPr id="3" name="Rectangle 2">
            <a:extLst>
              <a:ext uri="{FF2B5EF4-FFF2-40B4-BE49-F238E27FC236}">
                <a16:creationId xmlns:a16="http://schemas.microsoft.com/office/drawing/2014/main" id="{89C2A1B0-B48B-FA4C-31A9-77EBE2D8FC6E}"/>
              </a:ext>
            </a:extLst>
          </p:cNvPr>
          <p:cNvSpPr/>
          <p:nvPr/>
        </p:nvSpPr>
        <p:spPr bwMode="auto">
          <a:xfrm>
            <a:off x="2092586" y="1349759"/>
            <a:ext cx="4841914" cy="948199"/>
          </a:xfrm>
          <a:prstGeom prst="rect">
            <a:avLst/>
          </a:prstGeom>
          <a:gradFill flip="none" rotWithShape="1">
            <a:gsLst>
              <a:gs pos="11000">
                <a:srgbClr val="243A5E"/>
              </a:gs>
              <a:gs pos="100000">
                <a:srgbClr val="0078D4"/>
              </a:gs>
            </a:gsLst>
            <a:lin ang="18900000" scaled="1"/>
            <a:tileRect/>
          </a:gradFill>
          <a:ln w="25400" cap="rnd">
            <a:noFill/>
          </a:ln>
        </p:spPr>
        <p:txBody>
          <a:bodyPr wrap="square" lIns="179285" tIns="179285" rIns="179285" bIns="179285" rtlCol="0" anchor="ctr" anchorCtr="0">
            <a:noAutofit/>
          </a:bodyPr>
          <a:lstStyle/>
          <a:p>
            <a:pPr marL="0" marR="0" lvl="0" indent="0" algn="ctr" defTabSz="896094" rtl="0" eaLnBrk="1" fontAlgn="base" latinLnBrk="0" hangingPunct="1">
              <a:lnSpc>
                <a:spcPct val="90000"/>
              </a:lnSpc>
              <a:spcBef>
                <a:spcPts val="0"/>
              </a:spcBef>
              <a:spcAft>
                <a:spcPct val="0"/>
              </a:spcAft>
              <a:buClrTx/>
              <a:buSzPct val="90000"/>
              <a:buFontTx/>
              <a:buNone/>
              <a:tabLst/>
              <a:defRPr/>
            </a:pPr>
            <a:r>
              <a:rPr kumimoji="0" lang="en-US" sz="1961"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Intel Software Guard </a:t>
            </a:r>
            <a:r>
              <a:rPr kumimoji="0" lang="en-US" sz="1961"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rPr>
              <a:t>eXtensions</a:t>
            </a:r>
            <a:r>
              <a:rPr kumimoji="0" lang="en-US" sz="1961"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 (SGX)</a:t>
            </a:r>
          </a:p>
        </p:txBody>
      </p:sp>
      <p:sp>
        <p:nvSpPr>
          <p:cNvPr id="4" name="Rectangle 3">
            <a:extLst>
              <a:ext uri="{FF2B5EF4-FFF2-40B4-BE49-F238E27FC236}">
                <a16:creationId xmlns:a16="http://schemas.microsoft.com/office/drawing/2014/main" id="{6580F8B0-6528-EA8A-7BD5-BD12C0440656}"/>
              </a:ext>
            </a:extLst>
          </p:cNvPr>
          <p:cNvSpPr/>
          <p:nvPr/>
        </p:nvSpPr>
        <p:spPr bwMode="auto">
          <a:xfrm>
            <a:off x="7140686" y="1358506"/>
            <a:ext cx="4841914" cy="948199"/>
          </a:xfrm>
          <a:prstGeom prst="rect">
            <a:avLst/>
          </a:prstGeom>
          <a:gradFill flip="none" rotWithShape="1">
            <a:gsLst>
              <a:gs pos="11000">
                <a:srgbClr val="243A5E"/>
              </a:gs>
              <a:gs pos="100000">
                <a:srgbClr val="0078D4"/>
              </a:gs>
            </a:gsLst>
            <a:lin ang="18900000" scaled="1"/>
            <a:tileRect/>
          </a:gradFill>
          <a:ln w="25400" cap="rnd">
            <a:noFill/>
          </a:ln>
        </p:spPr>
        <p:txBody>
          <a:bodyPr wrap="square" lIns="179285" tIns="179285" rIns="179285" bIns="179285" rtlCol="0" anchor="ctr" anchorCtr="0">
            <a:noAutofit/>
          </a:bodyPr>
          <a:lstStyle/>
          <a:p>
            <a:pPr marL="0" marR="0" lvl="0" indent="0" algn="ctr" defTabSz="896094" rtl="0" eaLnBrk="1" fontAlgn="base" latinLnBrk="0" hangingPunct="1">
              <a:lnSpc>
                <a:spcPct val="90000"/>
              </a:lnSpc>
              <a:spcBef>
                <a:spcPts val="0"/>
              </a:spcBef>
              <a:spcAft>
                <a:spcPct val="0"/>
              </a:spcAft>
              <a:buClrTx/>
              <a:buSzPct val="90000"/>
              <a:buFontTx/>
              <a:buNone/>
              <a:tabLst/>
              <a:defRPr/>
            </a:pPr>
            <a:r>
              <a:rPr kumimoji="0" lang="en-US" sz="1961"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Virtualization-based security (VBS)</a:t>
            </a:r>
          </a:p>
        </p:txBody>
      </p:sp>
      <p:cxnSp>
        <p:nvCxnSpPr>
          <p:cNvPr id="5" name="Straight Connector 4">
            <a:extLst>
              <a:ext uri="{FF2B5EF4-FFF2-40B4-BE49-F238E27FC236}">
                <a16:creationId xmlns:a16="http://schemas.microsoft.com/office/drawing/2014/main" id="{3F41B8A4-9055-E536-223B-79CD0DBBBB32}"/>
              </a:ext>
              <a:ext uri="{C183D7F6-B498-43B3-948B-1728B52AA6E4}">
                <adec:decorative xmlns:adec="http://schemas.microsoft.com/office/drawing/2017/decorative" val="1"/>
              </a:ext>
            </a:extLst>
          </p:cNvPr>
          <p:cNvCxnSpPr>
            <a:cxnSpLocks/>
          </p:cNvCxnSpPr>
          <p:nvPr/>
        </p:nvCxnSpPr>
        <p:spPr>
          <a:xfrm>
            <a:off x="2217105" y="2797688"/>
            <a:ext cx="4592877"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6" name="Table 3">
            <a:extLst>
              <a:ext uri="{FF2B5EF4-FFF2-40B4-BE49-F238E27FC236}">
                <a16:creationId xmlns:a16="http://schemas.microsoft.com/office/drawing/2014/main" id="{A8FED1A5-B677-6CF4-777E-A2B5983121A6}"/>
              </a:ext>
            </a:extLst>
          </p:cNvPr>
          <p:cNvGraphicFramePr>
            <a:graphicFrameLocks noGrp="1"/>
          </p:cNvGraphicFramePr>
          <p:nvPr/>
        </p:nvGraphicFramePr>
        <p:xfrm>
          <a:off x="210332" y="2948869"/>
          <a:ext cx="11647750" cy="3733800"/>
        </p:xfrm>
        <a:graphic>
          <a:graphicData uri="http://schemas.openxmlformats.org/drawingml/2006/table">
            <a:tbl>
              <a:tblPr bandRow="1">
                <a:tableStyleId>{3B4B98B0-60AC-42C2-AFA5-B58CD77FA1E5}</a:tableStyleId>
              </a:tblPr>
              <a:tblGrid>
                <a:gridCol w="2044353">
                  <a:extLst>
                    <a:ext uri="{9D8B030D-6E8A-4147-A177-3AD203B41FA5}">
                      <a16:colId xmlns:a16="http://schemas.microsoft.com/office/drawing/2014/main" val="3071196211"/>
                    </a:ext>
                  </a:extLst>
                </a:gridCol>
                <a:gridCol w="4960307">
                  <a:extLst>
                    <a:ext uri="{9D8B030D-6E8A-4147-A177-3AD203B41FA5}">
                      <a16:colId xmlns:a16="http://schemas.microsoft.com/office/drawing/2014/main" val="2769429733"/>
                    </a:ext>
                  </a:extLst>
                </a:gridCol>
                <a:gridCol w="4643090">
                  <a:extLst>
                    <a:ext uri="{9D8B030D-6E8A-4147-A177-3AD203B41FA5}">
                      <a16:colId xmlns:a16="http://schemas.microsoft.com/office/drawing/2014/main" val="4050299778"/>
                    </a:ext>
                  </a:extLst>
                </a:gridCol>
              </a:tblGrid>
              <a:tr h="170344">
                <a:tc>
                  <a:txBody>
                    <a:bodyPr/>
                    <a:lstStyle/>
                    <a:p>
                      <a:pPr>
                        <a:spcBef>
                          <a:spcPts val="600"/>
                        </a:spcBef>
                        <a:defRPr/>
                      </a:pPr>
                      <a:r>
                        <a:rPr lang="en-US"/>
                        <a:t>Purchasing model</a:t>
                      </a:r>
                    </a:p>
                  </a:txBody>
                  <a:tcPr/>
                </a:tc>
                <a:tc>
                  <a:txBody>
                    <a:bodyPr/>
                    <a:lstStyle/>
                    <a:p>
                      <a:pPr>
                        <a:spcBef>
                          <a:spcPts val="600"/>
                        </a:spcBef>
                        <a:defRPr/>
                      </a:pPr>
                      <a:r>
                        <a:rPr lang="en-US" sz="1800" err="1">
                          <a:solidFill>
                            <a:schemeClr val="tx1"/>
                          </a:solidFill>
                        </a:rPr>
                        <a:t>vCore</a:t>
                      </a:r>
                      <a:r>
                        <a:rPr lang="en-US" sz="1800">
                          <a:solidFill>
                            <a:schemeClr val="tx1"/>
                          </a:solidFill>
                        </a:rPr>
                        <a:t> model</a:t>
                      </a:r>
                      <a:endParaRPr lang="en-US"/>
                    </a:p>
                  </a:txBody>
                  <a:tcPr/>
                </a:tc>
                <a:tc>
                  <a:txBody>
                    <a:bodyPr/>
                    <a:lstStyle/>
                    <a:p>
                      <a:r>
                        <a:rPr lang="en-US" sz="1800">
                          <a:solidFill>
                            <a:schemeClr val="tx1"/>
                          </a:solidFill>
                        </a:rPr>
                        <a:t>DTU and </a:t>
                      </a:r>
                      <a:r>
                        <a:rPr lang="en-US" sz="1800" err="1">
                          <a:solidFill>
                            <a:schemeClr val="tx1"/>
                          </a:solidFill>
                        </a:rPr>
                        <a:t>vCore</a:t>
                      </a:r>
                      <a:r>
                        <a:rPr lang="en-US" sz="1800">
                          <a:solidFill>
                            <a:schemeClr val="tx1"/>
                          </a:solidFill>
                        </a:rPr>
                        <a:t> </a:t>
                      </a:r>
                      <a:endParaRPr lang="en-US"/>
                    </a:p>
                  </a:txBody>
                  <a:tcPr/>
                </a:tc>
                <a:extLst>
                  <a:ext uri="{0D108BD9-81ED-4DB2-BD59-A6C34878D82A}">
                    <a16:rowId xmlns:a16="http://schemas.microsoft.com/office/drawing/2014/main" val="1712638251"/>
                  </a:ext>
                </a:extLst>
              </a:tr>
              <a:tr h="170344">
                <a:tc>
                  <a:txBody>
                    <a:bodyPr/>
                    <a:lstStyle/>
                    <a:p>
                      <a:pPr>
                        <a:spcBef>
                          <a:spcPts val="600"/>
                        </a:spcBef>
                        <a:defRPr/>
                      </a:pPr>
                      <a:r>
                        <a:rPr lang="en-US"/>
                        <a:t>Compute mode</a:t>
                      </a:r>
                    </a:p>
                  </a:txBody>
                  <a:tcPr/>
                </a:tc>
                <a:tc>
                  <a:txBody>
                    <a:bodyPr/>
                    <a:lstStyle/>
                    <a:p>
                      <a:pPr>
                        <a:spcBef>
                          <a:spcPts val="600"/>
                        </a:spcBef>
                        <a:defRPr/>
                      </a:pPr>
                      <a:r>
                        <a:rPr lang="en-US" sz="1800">
                          <a:solidFill>
                            <a:schemeClr val="tx1"/>
                          </a:solidFill>
                        </a:rPr>
                        <a:t>Provisioned</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tx1"/>
                          </a:solidFill>
                        </a:rPr>
                        <a:t>Provisioned and serverless</a:t>
                      </a:r>
                      <a:endParaRPr lang="en-US" sz="1800">
                        <a:solidFill>
                          <a:schemeClr val="tx1"/>
                        </a:solidFill>
                        <a:latin typeface="+mn-lt"/>
                      </a:endParaRPr>
                    </a:p>
                  </a:txBody>
                  <a:tcPr/>
                </a:tc>
                <a:extLst>
                  <a:ext uri="{0D108BD9-81ED-4DB2-BD59-A6C34878D82A}">
                    <a16:rowId xmlns:a16="http://schemas.microsoft.com/office/drawing/2014/main" val="441435753"/>
                  </a:ext>
                </a:extLst>
              </a:tr>
              <a:tr h="170344">
                <a:tc>
                  <a:txBody>
                    <a:bodyPr/>
                    <a:lstStyle/>
                    <a:p>
                      <a:pPr>
                        <a:spcBef>
                          <a:spcPts val="600"/>
                        </a:spcBef>
                        <a:defRPr/>
                      </a:pPr>
                      <a:r>
                        <a:rPr lang="en-US"/>
                        <a:t>Compute size</a:t>
                      </a:r>
                    </a:p>
                  </a:txBody>
                  <a:tcPr/>
                </a:tc>
                <a:tc>
                  <a:txBody>
                    <a:bodyPr/>
                    <a:lstStyle/>
                    <a:p>
                      <a:pPr>
                        <a:spcBef>
                          <a:spcPts val="600"/>
                        </a:spcBef>
                        <a:defRPr/>
                      </a:pPr>
                      <a:r>
                        <a:rPr lang="en-US" sz="1800">
                          <a:solidFill>
                            <a:schemeClr val="tx1"/>
                          </a:solidFill>
                        </a:rPr>
                        <a:t>Up to 40 (physical) </a:t>
                      </a:r>
                      <a:r>
                        <a:rPr lang="en-US" sz="1800" err="1">
                          <a:solidFill>
                            <a:schemeClr val="tx1"/>
                          </a:solidFill>
                        </a:rPr>
                        <a:t>vCores</a:t>
                      </a:r>
                      <a:endParaRPr lang="en-US"/>
                    </a:p>
                  </a:txBody>
                  <a:tcPr/>
                </a:tc>
                <a:tc>
                  <a:txBody>
                    <a:bodyPr/>
                    <a:lstStyle/>
                    <a:p>
                      <a:r>
                        <a:rPr lang="en-US"/>
                        <a:t>Any (up to 128 </a:t>
                      </a:r>
                      <a:r>
                        <a:rPr lang="en-US" err="1"/>
                        <a:t>vCores</a:t>
                      </a:r>
                      <a:r>
                        <a:rPr lang="en-US"/>
                        <a:t>)</a:t>
                      </a:r>
                    </a:p>
                  </a:txBody>
                  <a:tcPr/>
                </a:tc>
                <a:extLst>
                  <a:ext uri="{0D108BD9-81ED-4DB2-BD59-A6C34878D82A}">
                    <a16:rowId xmlns:a16="http://schemas.microsoft.com/office/drawing/2014/main" val="700057643"/>
                  </a:ext>
                </a:extLst>
              </a:tr>
              <a:tr h="333591">
                <a:tc>
                  <a:txBody>
                    <a:bodyPr/>
                    <a:lstStyle/>
                    <a:p>
                      <a:pPr>
                        <a:spcBef>
                          <a:spcPts val="600"/>
                        </a:spcBef>
                        <a:defRPr/>
                      </a:pPr>
                      <a:r>
                        <a:rPr lang="en-US"/>
                        <a:t>Regional availability</a:t>
                      </a:r>
                    </a:p>
                  </a:txBody>
                  <a:tcPr anchor="ctr"/>
                </a:tc>
                <a:tc>
                  <a:txBody>
                    <a:bodyPr/>
                    <a:lstStyle/>
                    <a:p>
                      <a:pPr>
                        <a:spcBef>
                          <a:spcPts val="600"/>
                        </a:spcBef>
                        <a:defRPr/>
                      </a:pPr>
                      <a:r>
                        <a:rPr lang="en-US" sz="1800">
                          <a:solidFill>
                            <a:schemeClr val="tx1"/>
                          </a:solidFill>
                        </a:rPr>
                        <a:t>Regional availability: East/West US, </a:t>
                      </a:r>
                    </a:p>
                    <a:p>
                      <a:pPr marL="0" marR="0" lvl="0" indent="0" algn="l" defTabSz="932742" rtl="0" eaLnBrk="1" fontAlgn="auto" latinLnBrk="0" hangingPunct="1">
                        <a:lnSpc>
                          <a:spcPct val="100000"/>
                        </a:lnSpc>
                        <a:spcBef>
                          <a:spcPts val="600"/>
                        </a:spcBef>
                        <a:spcAft>
                          <a:spcPts val="0"/>
                        </a:spcAft>
                        <a:buClrTx/>
                        <a:buSzTx/>
                        <a:buFontTx/>
                        <a:buNone/>
                        <a:tabLst/>
                        <a:defRPr/>
                      </a:pPr>
                      <a:r>
                        <a:rPr lang="en-US" sz="1800">
                          <a:solidFill>
                            <a:schemeClr val="tx1"/>
                          </a:solidFill>
                        </a:rPr>
                        <a:t>North/West EU, Canada Central, UK South, </a:t>
                      </a:r>
                      <a:r>
                        <a:rPr lang="en-US" sz="1800" b="0" i="0" kern="1200">
                          <a:solidFill>
                            <a:schemeClr val="tx1"/>
                          </a:solidFill>
                          <a:effectLst/>
                          <a:latin typeface="+mn-lt"/>
                          <a:ea typeface="+mn-ea"/>
                          <a:cs typeface="+mn-cs"/>
                        </a:rPr>
                        <a:t>Southeast Asia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tx1"/>
                          </a:solidFill>
                        </a:rPr>
                        <a:t>All Azure regions (at general availability)</a:t>
                      </a:r>
                      <a:endParaRPr lang="en-US" sz="1800">
                        <a:solidFill>
                          <a:schemeClr val="tx1"/>
                        </a:solidFill>
                        <a:latin typeface="+mn-lt"/>
                      </a:endParaRPr>
                    </a:p>
                  </a:txBody>
                  <a:tcPr/>
                </a:tc>
                <a:extLst>
                  <a:ext uri="{0D108BD9-81ED-4DB2-BD59-A6C34878D82A}">
                    <a16:rowId xmlns:a16="http://schemas.microsoft.com/office/drawing/2014/main" val="4013444123"/>
                  </a:ext>
                </a:extLst>
              </a:tr>
              <a:tr h="170344">
                <a:tc rowSpan="3">
                  <a:txBody>
                    <a:bodyPr/>
                    <a:lstStyle/>
                    <a:p>
                      <a:pPr>
                        <a:spcBef>
                          <a:spcPts val="600"/>
                        </a:spcBef>
                        <a:defRPr/>
                      </a:pPr>
                      <a:r>
                        <a:rPr lang="en-US"/>
                        <a:t>Security</a:t>
                      </a:r>
                    </a:p>
                  </a:txBody>
                  <a:tcPr anchor="ct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1800">
                          <a:solidFill>
                            <a:schemeClr val="tx1"/>
                          </a:solidFill>
                        </a:rPr>
                        <a:t>Protection from rogue customer’s DBAs</a:t>
                      </a:r>
                    </a:p>
                  </a:txBody>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1800">
                          <a:solidFill>
                            <a:schemeClr val="tx1"/>
                          </a:solidFill>
                        </a:rPr>
                        <a:t>Protection from rogue customer’s DBAs</a:t>
                      </a:r>
                      <a:endParaRPr lang="en-US" sz="1800">
                        <a:solidFill>
                          <a:schemeClr val="tx1"/>
                        </a:solidFill>
                        <a:latin typeface="+mn-lt"/>
                      </a:endParaRPr>
                    </a:p>
                  </a:txBody>
                  <a:tcPr/>
                </a:tc>
                <a:extLst>
                  <a:ext uri="{0D108BD9-81ED-4DB2-BD59-A6C34878D82A}">
                    <a16:rowId xmlns:a16="http://schemas.microsoft.com/office/drawing/2014/main" val="1515047183"/>
                  </a:ext>
                </a:extLst>
              </a:tr>
              <a:tr h="425861">
                <a:tc vMerge="1">
                  <a:txBody>
                    <a:bodyPr/>
                    <a:lstStyle/>
                    <a:p>
                      <a:pPr>
                        <a:spcBef>
                          <a:spcPts val="600"/>
                        </a:spcBef>
                        <a:defRPr/>
                      </a:pPr>
                      <a:endParaRPr lang="en-US"/>
                    </a:p>
                  </a:txBody>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1800">
                          <a:solidFill>
                            <a:schemeClr val="tx1"/>
                          </a:solidFill>
                        </a:rPr>
                        <a:t>Protection from attacks originating from both guest and host OS (rogue cloud operators, malware)</a:t>
                      </a:r>
                    </a:p>
                  </a:txBody>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1800">
                          <a:solidFill>
                            <a:schemeClr val="tx1"/>
                          </a:solidFill>
                        </a:rPr>
                        <a:t>Protection from attacks originating from guest OS (rogue cloud operators, malware), but </a:t>
                      </a:r>
                      <a:r>
                        <a:rPr lang="en-US" sz="1800" b="1">
                          <a:solidFill>
                            <a:schemeClr val="tx1"/>
                          </a:solidFill>
                        </a:rPr>
                        <a:t>not</a:t>
                      </a:r>
                      <a:r>
                        <a:rPr lang="en-US" sz="1800" b="0">
                          <a:solidFill>
                            <a:schemeClr val="tx1"/>
                          </a:solidFill>
                        </a:rPr>
                        <a:t> host OS</a:t>
                      </a:r>
                    </a:p>
                  </a:txBody>
                  <a:tcPr/>
                </a:tc>
                <a:extLst>
                  <a:ext uri="{0D108BD9-81ED-4DB2-BD59-A6C34878D82A}">
                    <a16:rowId xmlns:a16="http://schemas.microsoft.com/office/drawing/2014/main" val="4078553848"/>
                  </a:ext>
                </a:extLst>
              </a:tr>
              <a:tr h="170344">
                <a:tc vMerge="1">
                  <a:txBody>
                    <a:bodyPr/>
                    <a:lstStyle/>
                    <a:p>
                      <a:pPr>
                        <a:spcBef>
                          <a:spcPts val="600"/>
                        </a:spcBef>
                        <a:defRPr/>
                      </a:pPr>
                      <a:endParaRPr lang="en-US"/>
                    </a:p>
                  </a:txBody>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1800">
                          <a:solidFill>
                            <a:schemeClr val="tx1"/>
                          </a:solidFill>
                        </a:rPr>
                        <a:t>Attestation using Microsoft Azure Attestation</a:t>
                      </a:r>
                    </a:p>
                  </a:txBody>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1800" b="0" dirty="0">
                          <a:solidFill>
                            <a:schemeClr val="tx1"/>
                          </a:solidFill>
                        </a:rPr>
                        <a:t>No attestation currently supported</a:t>
                      </a:r>
                    </a:p>
                  </a:txBody>
                  <a:tcPr/>
                </a:tc>
                <a:extLst>
                  <a:ext uri="{0D108BD9-81ED-4DB2-BD59-A6C34878D82A}">
                    <a16:rowId xmlns:a16="http://schemas.microsoft.com/office/drawing/2014/main" val="593053185"/>
                  </a:ext>
                </a:extLst>
              </a:tr>
            </a:tbl>
          </a:graphicData>
        </a:graphic>
      </p:graphicFrame>
      <p:sp>
        <p:nvSpPr>
          <p:cNvPr id="7" name="TextBox 6">
            <a:extLst>
              <a:ext uri="{FF2B5EF4-FFF2-40B4-BE49-F238E27FC236}">
                <a16:creationId xmlns:a16="http://schemas.microsoft.com/office/drawing/2014/main" id="{8E9B4B5B-27B0-12BB-C504-076CB4BE899F}"/>
              </a:ext>
            </a:extLst>
          </p:cNvPr>
          <p:cNvSpPr txBox="1"/>
          <p:nvPr/>
        </p:nvSpPr>
        <p:spPr>
          <a:xfrm>
            <a:off x="2113767" y="2289793"/>
            <a:ext cx="61565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Available in DC-series hardware configuration</a:t>
            </a:r>
          </a:p>
        </p:txBody>
      </p:sp>
      <p:sp>
        <p:nvSpPr>
          <p:cNvPr id="8" name="TextBox 7">
            <a:extLst>
              <a:ext uri="{FF2B5EF4-FFF2-40B4-BE49-F238E27FC236}">
                <a16:creationId xmlns:a16="http://schemas.microsoft.com/office/drawing/2014/main" id="{790322C0-6039-876C-6F68-02FA3CA1B585}"/>
              </a:ext>
            </a:extLst>
          </p:cNvPr>
          <p:cNvSpPr txBox="1"/>
          <p:nvPr/>
        </p:nvSpPr>
        <p:spPr>
          <a:xfrm>
            <a:off x="7995779" y="2275900"/>
            <a:ext cx="33778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No hardware dependency</a:t>
            </a:r>
          </a:p>
        </p:txBody>
      </p:sp>
      <p:cxnSp>
        <p:nvCxnSpPr>
          <p:cNvPr id="9" name="Straight Connector 8">
            <a:extLst>
              <a:ext uri="{FF2B5EF4-FFF2-40B4-BE49-F238E27FC236}">
                <a16:creationId xmlns:a16="http://schemas.microsoft.com/office/drawing/2014/main" id="{40B091B4-AB58-807B-1A08-1E2F008B89EB}"/>
              </a:ext>
              <a:ext uri="{C183D7F6-B498-43B3-948B-1728B52AA6E4}">
                <adec:decorative xmlns:adec="http://schemas.microsoft.com/office/drawing/2017/decorative" val="1"/>
              </a:ext>
            </a:extLst>
          </p:cNvPr>
          <p:cNvCxnSpPr>
            <a:cxnSpLocks/>
          </p:cNvCxnSpPr>
          <p:nvPr/>
        </p:nvCxnSpPr>
        <p:spPr>
          <a:xfrm>
            <a:off x="7265205" y="2797688"/>
            <a:ext cx="4592877"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9246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A21DE-8185-04EF-F25E-6B58DA9D64B1}"/>
              </a:ext>
            </a:extLst>
          </p:cNvPr>
          <p:cNvSpPr>
            <a:spLocks noGrp="1"/>
          </p:cNvSpPr>
          <p:nvPr>
            <p:ph type="title"/>
          </p:nvPr>
        </p:nvSpPr>
        <p:spPr>
          <a:xfrm>
            <a:off x="585216" y="1685162"/>
            <a:ext cx="8482584" cy="1846659"/>
          </a:xfrm>
        </p:spPr>
        <p:txBody>
          <a:bodyPr/>
          <a:lstStyle/>
          <a:p>
            <a:r>
              <a:rPr lang="en-US" dirty="0"/>
              <a:t>Demo:</a:t>
            </a:r>
            <a:br>
              <a:rPr lang="en-US" dirty="0"/>
            </a:br>
            <a:r>
              <a:rPr lang="en-US" dirty="0"/>
              <a:t>Always Encrypted using VBS enclaves in Azure SQL Database</a:t>
            </a:r>
          </a:p>
        </p:txBody>
      </p:sp>
      <p:sp>
        <p:nvSpPr>
          <p:cNvPr id="5" name="Text Placeholder 4">
            <a:extLst>
              <a:ext uri="{FF2B5EF4-FFF2-40B4-BE49-F238E27FC236}">
                <a16:creationId xmlns:a16="http://schemas.microsoft.com/office/drawing/2014/main" id="{FDC004A6-81D2-1B57-31A9-6AD88945291D}"/>
              </a:ext>
            </a:extLst>
          </p:cNvPr>
          <p:cNvSpPr>
            <a:spLocks noGrp="1"/>
          </p:cNvSpPr>
          <p:nvPr>
            <p:ph type="body" sz="quarter" idx="12"/>
          </p:nvPr>
        </p:nvSpPr>
        <p:spPr/>
        <p:txBody>
          <a:bodyPr/>
          <a:lstStyle/>
          <a:p>
            <a:endParaRPr lang="en-BE"/>
          </a:p>
        </p:txBody>
      </p:sp>
    </p:spTree>
    <p:extLst>
      <p:ext uri="{BB962C8B-B14F-4D97-AF65-F5344CB8AC3E}">
        <p14:creationId xmlns:p14="http://schemas.microsoft.com/office/powerpoint/2010/main" val="290932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BF93FC-962F-7437-7B93-1AC66BC3E26A}"/>
              </a:ext>
            </a:extLst>
          </p:cNvPr>
          <p:cNvSpPr>
            <a:spLocks noGrp="1"/>
          </p:cNvSpPr>
          <p:nvPr>
            <p:ph type="title"/>
          </p:nvPr>
        </p:nvSpPr>
        <p:spPr/>
        <p:txBody>
          <a:bodyPr/>
          <a:lstStyle/>
          <a:p>
            <a:r>
              <a:rPr lang="en-US"/>
              <a:t>Customer story – RBC (Royal Bank of Canada)</a:t>
            </a:r>
            <a:endParaRPr lang="en-BE" dirty="0"/>
          </a:p>
        </p:txBody>
      </p:sp>
      <p:sp>
        <p:nvSpPr>
          <p:cNvPr id="5" name="TextBox 4">
            <a:extLst>
              <a:ext uri="{FF2B5EF4-FFF2-40B4-BE49-F238E27FC236}">
                <a16:creationId xmlns:a16="http://schemas.microsoft.com/office/drawing/2014/main" id="{A2F5594E-874C-2458-92BC-06FFBC2A92C5}"/>
              </a:ext>
            </a:extLst>
          </p:cNvPr>
          <p:cNvSpPr txBox="1"/>
          <p:nvPr/>
        </p:nvSpPr>
        <p:spPr>
          <a:xfrm>
            <a:off x="698646" y="5846801"/>
            <a:ext cx="10794707"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For RBC’s usage of Always Encrypted see: https://aka.ms/rbc-case-study</a:t>
            </a:r>
          </a:p>
        </p:txBody>
      </p:sp>
      <p:pic>
        <p:nvPicPr>
          <p:cNvPr id="6" name="Picture 5">
            <a:extLst>
              <a:ext uri="{FF2B5EF4-FFF2-40B4-BE49-F238E27FC236}">
                <a16:creationId xmlns:a16="http://schemas.microsoft.com/office/drawing/2014/main" id="{8733AB9F-3D98-FC15-C213-8C504784952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98625" y="1371421"/>
            <a:ext cx="11194750" cy="4115157"/>
          </a:xfrm>
          <a:prstGeom prst="rect">
            <a:avLst/>
          </a:prstGeom>
        </p:spPr>
      </p:pic>
    </p:spTree>
    <p:extLst>
      <p:ext uri="{BB962C8B-B14F-4D97-AF65-F5344CB8AC3E}">
        <p14:creationId xmlns:p14="http://schemas.microsoft.com/office/powerpoint/2010/main" val="37511244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6316-26E5-FE59-8BF1-CA4DE9C63042}"/>
              </a:ext>
            </a:extLst>
          </p:cNvPr>
          <p:cNvSpPr>
            <a:spLocks noGrp="1"/>
          </p:cNvSpPr>
          <p:nvPr>
            <p:ph type="title"/>
          </p:nvPr>
        </p:nvSpPr>
        <p:spPr/>
        <p:txBody>
          <a:bodyPr/>
          <a:lstStyle/>
          <a:p>
            <a:r>
              <a:rPr lang="en-BE" dirty="0"/>
              <a:t>Customer story – Loyal Healthcare</a:t>
            </a:r>
          </a:p>
        </p:txBody>
      </p:sp>
      <p:sp>
        <p:nvSpPr>
          <p:cNvPr id="3" name="TextBox 2">
            <a:extLst>
              <a:ext uri="{FF2B5EF4-FFF2-40B4-BE49-F238E27FC236}">
                <a16:creationId xmlns:a16="http://schemas.microsoft.com/office/drawing/2014/main" id="{B616BA1D-13A3-09ED-C116-2577B6FEA919}"/>
              </a:ext>
            </a:extLst>
          </p:cNvPr>
          <p:cNvSpPr txBox="1"/>
          <p:nvPr/>
        </p:nvSpPr>
        <p:spPr>
          <a:xfrm>
            <a:off x="1478387" y="6036854"/>
            <a:ext cx="8915573"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For </a:t>
            </a:r>
            <a:r>
              <a:rPr kumimoji="0" lang="en-US" sz="1765" b="0" i="0" u="none" strike="noStrike" kern="1200" cap="none" spc="0" normalizeH="0" baseline="0" noProof="0" err="1">
                <a:ln>
                  <a:noFill/>
                </a:ln>
                <a:solidFill>
                  <a:prstClr val="black"/>
                </a:solidFill>
                <a:effectLst/>
                <a:uLnTx/>
                <a:uFillTx/>
                <a:latin typeface="Segoe UI"/>
                <a:ea typeface="+mn-ea"/>
                <a:cs typeface="+mn-cs"/>
              </a:rPr>
              <a:t>Loyal’s</a:t>
            </a:r>
            <a:r>
              <a:rPr kumimoji="0" lang="en-US" sz="1765" b="0" i="0" u="none" strike="noStrike" kern="1200" cap="none" spc="0" normalizeH="0" baseline="0" noProof="0">
                <a:ln>
                  <a:noFill/>
                </a:ln>
                <a:solidFill>
                  <a:prstClr val="black"/>
                </a:solidFill>
                <a:effectLst/>
                <a:uLnTx/>
                <a:uFillTx/>
                <a:latin typeface="Segoe UI"/>
                <a:ea typeface="+mn-ea"/>
                <a:cs typeface="+mn-cs"/>
              </a:rPr>
              <a:t> use of Always Encrypted see: https://aka.ms/loyal-case-study</a:t>
            </a:r>
          </a:p>
        </p:txBody>
      </p:sp>
      <p:pic>
        <p:nvPicPr>
          <p:cNvPr id="4" name="Picture 3">
            <a:extLst>
              <a:ext uri="{FF2B5EF4-FFF2-40B4-BE49-F238E27FC236}">
                <a16:creationId xmlns:a16="http://schemas.microsoft.com/office/drawing/2014/main" id="{D31A2105-477D-5F74-85DA-8CCF080F41A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78557" y="1401904"/>
            <a:ext cx="11834886" cy="4054191"/>
          </a:xfrm>
          <a:prstGeom prst="rect">
            <a:avLst/>
          </a:prstGeom>
        </p:spPr>
      </p:pic>
    </p:spTree>
    <p:extLst>
      <p:ext uri="{BB962C8B-B14F-4D97-AF65-F5344CB8AC3E}">
        <p14:creationId xmlns:p14="http://schemas.microsoft.com/office/powerpoint/2010/main" val="37923776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8263" y="588963"/>
            <a:ext cx="4158362" cy="2535236"/>
          </a:xfrm>
        </p:spPr>
        <p:txBody>
          <a:bodyPr wrap="square" anchor="b">
            <a:normAutofit/>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0"/>
          </p:nvPr>
        </p:nvSpPr>
        <p:spPr>
          <a:xfrm>
            <a:off x="584200" y="3535540"/>
            <a:ext cx="4358861" cy="2733497"/>
          </a:xfrm>
        </p:spPr>
        <p:txBody>
          <a:bodyPr wrap="square">
            <a:normAutofit/>
          </a:bodyPr>
          <a:lstStyle/>
          <a:p>
            <a:r>
              <a:rPr lang="en-US" dirty="0"/>
              <a:t>Data confidentiality controls </a:t>
            </a:r>
          </a:p>
          <a:p>
            <a:pPr lvl="1"/>
            <a:r>
              <a:rPr lang="en-US" sz="2200" dirty="0"/>
              <a:t>Transparent Database Encryption</a:t>
            </a:r>
          </a:p>
          <a:p>
            <a:pPr lvl="1"/>
            <a:r>
              <a:rPr lang="en-US" sz="2200" dirty="0"/>
              <a:t>Always Encrypted</a:t>
            </a:r>
          </a:p>
          <a:p>
            <a:r>
              <a:rPr lang="en-US" dirty="0"/>
              <a:t>Data integrity controls</a:t>
            </a:r>
          </a:p>
          <a:p>
            <a:pPr lvl="1"/>
            <a:r>
              <a:rPr lang="en-US" sz="2200" dirty="0"/>
              <a:t>Ledger</a:t>
            </a:r>
          </a:p>
        </p:txBody>
      </p:sp>
      <p:pic>
        <p:nvPicPr>
          <p:cNvPr id="9" name="Picture 8" descr="Hourglass and a calendar">
            <a:extLst>
              <a:ext uri="{FF2B5EF4-FFF2-40B4-BE49-F238E27FC236}">
                <a16:creationId xmlns:a16="http://schemas.microsoft.com/office/drawing/2014/main" id="{8E77FA90-FD98-6E1B-D256-EAC4D79BE74A}"/>
              </a:ext>
            </a:extLst>
          </p:cNvPr>
          <p:cNvPicPr>
            <a:picLocks noChangeAspect="1"/>
          </p:cNvPicPr>
          <p:nvPr/>
        </p:nvPicPr>
        <p:blipFill>
          <a:blip r:embed="rId3"/>
          <a:srcRect l="16504" r="16504"/>
          <a:stretch/>
        </p:blipFill>
        <p:spPr>
          <a:xfrm>
            <a:off x="5334000" y="10"/>
            <a:ext cx="6858000" cy="6857990"/>
          </a:xfrm>
          <a:prstGeom prst="rect">
            <a:avLst/>
          </a:prstGeom>
          <a:noFill/>
        </p:spPr>
      </p:pic>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F2028-751A-09AF-77E6-CB8E030B6557}"/>
              </a:ext>
            </a:extLst>
          </p:cNvPr>
          <p:cNvSpPr>
            <a:spLocks noGrp="1"/>
          </p:cNvSpPr>
          <p:nvPr>
            <p:ph type="title"/>
          </p:nvPr>
        </p:nvSpPr>
        <p:spPr/>
        <p:txBody>
          <a:bodyPr/>
          <a:lstStyle/>
          <a:p>
            <a:r>
              <a:rPr lang="en-US" dirty="0"/>
              <a:t>Always Encrypted vs. Transparent Data Encryption</a:t>
            </a:r>
            <a:endParaRPr lang="en-BE" dirty="0"/>
          </a:p>
        </p:txBody>
      </p:sp>
      <p:graphicFrame>
        <p:nvGraphicFramePr>
          <p:cNvPr id="3" name="Table 5">
            <a:extLst>
              <a:ext uri="{FF2B5EF4-FFF2-40B4-BE49-F238E27FC236}">
                <a16:creationId xmlns:a16="http://schemas.microsoft.com/office/drawing/2014/main" id="{377A626D-84E7-B295-AEBC-69B4DF1D4FBD}"/>
              </a:ext>
            </a:extLst>
          </p:cNvPr>
          <p:cNvGraphicFramePr>
            <a:graphicFrameLocks noGrp="1"/>
          </p:cNvGraphicFramePr>
          <p:nvPr>
            <p:extLst>
              <p:ext uri="{D42A27DB-BD31-4B8C-83A1-F6EECF244321}">
                <p14:modId xmlns:p14="http://schemas.microsoft.com/office/powerpoint/2010/main" val="3419108957"/>
              </p:ext>
            </p:extLst>
          </p:nvPr>
        </p:nvGraphicFramePr>
        <p:xfrm>
          <a:off x="586740" y="1375756"/>
          <a:ext cx="11018520" cy="5283200"/>
        </p:xfrm>
        <a:graphic>
          <a:graphicData uri="http://schemas.openxmlformats.org/drawingml/2006/table">
            <a:tbl>
              <a:tblPr firstRow="1" bandRow="1">
                <a:tableStyleId>{5C22544A-7EE6-4342-B048-85BDC9FD1C3A}</a:tableStyleId>
              </a:tblPr>
              <a:tblGrid>
                <a:gridCol w="3347951">
                  <a:extLst>
                    <a:ext uri="{9D8B030D-6E8A-4147-A177-3AD203B41FA5}">
                      <a16:colId xmlns:a16="http://schemas.microsoft.com/office/drawing/2014/main" val="46192951"/>
                    </a:ext>
                  </a:extLst>
                </a:gridCol>
                <a:gridCol w="3997729">
                  <a:extLst>
                    <a:ext uri="{9D8B030D-6E8A-4147-A177-3AD203B41FA5}">
                      <a16:colId xmlns:a16="http://schemas.microsoft.com/office/drawing/2014/main" val="3416653096"/>
                    </a:ext>
                  </a:extLst>
                </a:gridCol>
                <a:gridCol w="3672840">
                  <a:extLst>
                    <a:ext uri="{9D8B030D-6E8A-4147-A177-3AD203B41FA5}">
                      <a16:colId xmlns:a16="http://schemas.microsoft.com/office/drawing/2014/main" val="1142629346"/>
                    </a:ext>
                  </a:extLst>
                </a:gridCol>
              </a:tblGrid>
              <a:tr h="370840">
                <a:tc>
                  <a:txBody>
                    <a:bodyPr/>
                    <a:lstStyle/>
                    <a:p>
                      <a:endParaRPr lang="en-US" sz="1600"/>
                    </a:p>
                  </a:txBody>
                  <a:tcPr/>
                </a:tc>
                <a:tc>
                  <a:txBody>
                    <a:bodyPr/>
                    <a:lstStyle/>
                    <a:p>
                      <a:r>
                        <a:rPr lang="en-US" sz="1600"/>
                        <a:t>Always Encrypted with secure enclaves</a:t>
                      </a:r>
                    </a:p>
                  </a:txBody>
                  <a:tcPr/>
                </a:tc>
                <a:tc>
                  <a:txBody>
                    <a:bodyPr/>
                    <a:lstStyle/>
                    <a:p>
                      <a:r>
                        <a:rPr lang="en-US" sz="1600"/>
                        <a:t>Transparent Data Encryption</a:t>
                      </a:r>
                    </a:p>
                  </a:txBody>
                  <a:tcPr/>
                </a:tc>
                <a:extLst>
                  <a:ext uri="{0D108BD9-81ED-4DB2-BD59-A6C34878D82A}">
                    <a16:rowId xmlns:a16="http://schemas.microsoft.com/office/drawing/2014/main" val="1152081797"/>
                  </a:ext>
                </a:extLst>
              </a:tr>
              <a:tr h="370840">
                <a:tc>
                  <a:txBody>
                    <a:bodyPr/>
                    <a:lstStyle/>
                    <a:p>
                      <a:r>
                        <a:rPr lang="en-US" sz="1600" dirty="0"/>
                        <a:t>SQL Platform Support</a:t>
                      </a:r>
                    </a:p>
                  </a:txBody>
                  <a:tcPr/>
                </a:tc>
                <a:tc>
                  <a:txBody>
                    <a:bodyPr/>
                    <a:lstStyle/>
                    <a:p>
                      <a:r>
                        <a:rPr lang="en-US" sz="1600"/>
                        <a:t>SQL Server and Azure SQL Database</a:t>
                      </a:r>
                    </a:p>
                  </a:txBody>
                  <a:tcPr/>
                </a:tc>
                <a:tc>
                  <a:txBody>
                    <a:bodyPr/>
                    <a:lstStyle/>
                    <a:p>
                      <a:r>
                        <a:rPr lang="en-US" sz="1600"/>
                        <a:t>SQL Server, Azure SQL Database and Azure SQL Managed Instance</a:t>
                      </a:r>
                    </a:p>
                  </a:txBody>
                  <a:tcPr/>
                </a:tc>
                <a:extLst>
                  <a:ext uri="{0D108BD9-81ED-4DB2-BD59-A6C34878D82A}">
                    <a16:rowId xmlns:a16="http://schemas.microsoft.com/office/drawing/2014/main" val="1922111584"/>
                  </a:ext>
                </a:extLst>
              </a:tr>
              <a:tr h="370840">
                <a:tc>
                  <a:txBody>
                    <a:bodyPr/>
                    <a:lstStyle/>
                    <a:p>
                      <a:r>
                        <a:rPr lang="en-US" sz="1600"/>
                        <a:t>Protects data at rest</a:t>
                      </a:r>
                    </a:p>
                  </a:txBody>
                  <a:tcPr/>
                </a:tc>
                <a:tc>
                  <a:txBody>
                    <a:bodyPr/>
                    <a:lstStyle/>
                    <a:p>
                      <a:r>
                        <a:rPr lang="en-US" sz="1600"/>
                        <a:t>Yes</a:t>
                      </a:r>
                    </a:p>
                  </a:txBody>
                  <a:tcPr/>
                </a:tc>
                <a:tc>
                  <a:txBody>
                    <a:bodyPr/>
                    <a:lstStyle/>
                    <a:p>
                      <a:r>
                        <a:rPr lang="en-US" sz="1600"/>
                        <a:t>Yes</a:t>
                      </a:r>
                    </a:p>
                  </a:txBody>
                  <a:tcPr/>
                </a:tc>
                <a:extLst>
                  <a:ext uri="{0D108BD9-81ED-4DB2-BD59-A6C34878D82A}">
                    <a16:rowId xmlns:a16="http://schemas.microsoft.com/office/drawing/2014/main" val="2772039197"/>
                  </a:ext>
                </a:extLst>
              </a:tr>
              <a:tr h="370840">
                <a:tc>
                  <a:txBody>
                    <a:bodyPr/>
                    <a:lstStyle/>
                    <a:p>
                      <a:r>
                        <a:rPr lang="en-US" sz="1600"/>
                        <a:t>Protects data in use</a:t>
                      </a:r>
                    </a:p>
                  </a:txBody>
                  <a:tcPr/>
                </a:tc>
                <a:tc>
                  <a:txBody>
                    <a:bodyPr/>
                    <a:lstStyle/>
                    <a:p>
                      <a:r>
                        <a:rPr lang="en-US" sz="1600"/>
                        <a:t>Yes</a:t>
                      </a:r>
                    </a:p>
                  </a:txBody>
                  <a:tcPr/>
                </a:tc>
                <a:tc>
                  <a:txBody>
                    <a:bodyPr/>
                    <a:lstStyle/>
                    <a:p>
                      <a:r>
                        <a:rPr lang="en-US" sz="1600"/>
                        <a:t>No</a:t>
                      </a:r>
                    </a:p>
                  </a:txBody>
                  <a:tcPr/>
                </a:tc>
                <a:extLst>
                  <a:ext uri="{0D108BD9-81ED-4DB2-BD59-A6C34878D82A}">
                    <a16:rowId xmlns:a16="http://schemas.microsoft.com/office/drawing/2014/main" val="1369166335"/>
                  </a:ext>
                </a:extLst>
              </a:tr>
              <a:tr h="370840">
                <a:tc>
                  <a:txBody>
                    <a:bodyPr/>
                    <a:lstStyle/>
                    <a:p>
                      <a:r>
                        <a:rPr lang="en-US" sz="1600"/>
                        <a:t>Protects data from malicious insiders and cloud operators</a:t>
                      </a:r>
                    </a:p>
                  </a:txBody>
                  <a:tcPr/>
                </a:tc>
                <a:tc>
                  <a:txBody>
                    <a:bodyPr/>
                    <a:lstStyle/>
                    <a:p>
                      <a:r>
                        <a:rPr lang="en-US" sz="1600"/>
                        <a:t>Yes</a:t>
                      </a:r>
                    </a:p>
                  </a:txBody>
                  <a:tcPr/>
                </a:tc>
                <a:tc>
                  <a:txBody>
                    <a:bodyPr/>
                    <a:lstStyle/>
                    <a:p>
                      <a:r>
                        <a:rPr lang="en-US" sz="1600"/>
                        <a:t>No</a:t>
                      </a:r>
                    </a:p>
                  </a:txBody>
                  <a:tcPr/>
                </a:tc>
                <a:extLst>
                  <a:ext uri="{0D108BD9-81ED-4DB2-BD59-A6C34878D82A}">
                    <a16:rowId xmlns:a16="http://schemas.microsoft.com/office/drawing/2014/main" val="3009230486"/>
                  </a:ext>
                </a:extLst>
              </a:tr>
              <a:tr h="370840">
                <a:tc>
                  <a:txBody>
                    <a:bodyPr/>
                    <a:lstStyle/>
                    <a:p>
                      <a:r>
                        <a:rPr lang="en-US" sz="1600"/>
                        <a:t>Data is encrypted/decrypted on the client side</a:t>
                      </a:r>
                    </a:p>
                  </a:txBody>
                  <a:tcPr/>
                </a:tc>
                <a:tc>
                  <a:txBody>
                    <a:bodyPr/>
                    <a:lstStyle/>
                    <a:p>
                      <a:r>
                        <a:rPr lang="en-US" sz="1600"/>
                        <a:t>Yes</a:t>
                      </a:r>
                    </a:p>
                  </a:txBody>
                  <a:tcPr/>
                </a:tc>
                <a:tc>
                  <a:txBody>
                    <a:bodyPr/>
                    <a:lstStyle/>
                    <a:p>
                      <a:r>
                        <a:rPr lang="en-US" sz="1600"/>
                        <a:t>No</a:t>
                      </a:r>
                    </a:p>
                  </a:txBody>
                  <a:tcPr/>
                </a:tc>
                <a:extLst>
                  <a:ext uri="{0D108BD9-81ED-4DB2-BD59-A6C34878D82A}">
                    <a16:rowId xmlns:a16="http://schemas.microsoft.com/office/drawing/2014/main" val="1781154757"/>
                  </a:ext>
                </a:extLst>
              </a:tr>
              <a:tr h="370840">
                <a:tc>
                  <a:txBody>
                    <a:bodyPr/>
                    <a:lstStyle/>
                    <a:p>
                      <a:r>
                        <a:rPr lang="en-US" sz="1600"/>
                        <a:t>Encrypt at column level</a:t>
                      </a:r>
                    </a:p>
                  </a:txBody>
                  <a:tcPr/>
                </a:tc>
                <a:tc>
                  <a:txBody>
                    <a:bodyPr/>
                    <a:lstStyle/>
                    <a:p>
                      <a:r>
                        <a:rPr lang="en-US" sz="1600"/>
                        <a:t>Yes</a:t>
                      </a:r>
                    </a:p>
                  </a:txBody>
                  <a:tcPr/>
                </a:tc>
                <a:tc>
                  <a:txBody>
                    <a:bodyPr/>
                    <a:lstStyle/>
                    <a:p>
                      <a:r>
                        <a:rPr lang="en-US" sz="1600"/>
                        <a:t>No</a:t>
                      </a:r>
                    </a:p>
                  </a:txBody>
                  <a:tcPr/>
                </a:tc>
                <a:extLst>
                  <a:ext uri="{0D108BD9-81ED-4DB2-BD59-A6C34878D82A}">
                    <a16:rowId xmlns:a16="http://schemas.microsoft.com/office/drawing/2014/main" val="918268331"/>
                  </a:ext>
                </a:extLst>
              </a:tr>
              <a:tr h="370840">
                <a:tc>
                  <a:txBody>
                    <a:bodyPr/>
                    <a:lstStyle/>
                    <a:p>
                      <a:r>
                        <a:rPr lang="en-US" sz="1600"/>
                        <a:t>Transparent to the application</a:t>
                      </a:r>
                    </a:p>
                  </a:txBody>
                  <a:tcPr/>
                </a:tc>
                <a:tc>
                  <a:txBody>
                    <a:bodyPr/>
                    <a:lstStyle/>
                    <a:p>
                      <a:r>
                        <a:rPr lang="en-US" sz="1600"/>
                        <a:t>No</a:t>
                      </a:r>
                    </a:p>
                  </a:txBody>
                  <a:tcPr/>
                </a:tc>
                <a:tc>
                  <a:txBody>
                    <a:bodyPr/>
                    <a:lstStyle/>
                    <a:p>
                      <a:r>
                        <a:rPr lang="en-US" sz="1600"/>
                        <a:t>Yes</a:t>
                      </a:r>
                    </a:p>
                  </a:txBody>
                  <a:tcPr/>
                </a:tc>
                <a:extLst>
                  <a:ext uri="{0D108BD9-81ED-4DB2-BD59-A6C34878D82A}">
                    <a16:rowId xmlns:a16="http://schemas.microsoft.com/office/drawing/2014/main" val="3965094474"/>
                  </a:ext>
                </a:extLst>
              </a:tr>
              <a:tr h="370840">
                <a:tc>
                  <a:txBody>
                    <a:bodyPr/>
                    <a:lstStyle/>
                    <a:p>
                      <a:r>
                        <a:rPr lang="en-US" sz="1600"/>
                        <a:t>Encryption options</a:t>
                      </a:r>
                    </a:p>
                  </a:txBody>
                  <a:tcPr/>
                </a:tc>
                <a:tc>
                  <a:txBody>
                    <a:bodyPr/>
                    <a:lstStyle/>
                    <a:p>
                      <a:r>
                        <a:rPr lang="en-US" sz="1600"/>
                        <a:t>Deterministic</a:t>
                      </a:r>
                    </a:p>
                    <a:p>
                      <a:pPr lvl="0">
                        <a:buNone/>
                      </a:pPr>
                      <a:r>
                        <a:rPr lang="en-US" sz="1600"/>
                        <a:t>Randomized</a:t>
                      </a:r>
                    </a:p>
                  </a:txBody>
                  <a:tcPr/>
                </a:tc>
                <a:tc>
                  <a:txBody>
                    <a:bodyPr/>
                    <a:lstStyle/>
                    <a:p>
                      <a:r>
                        <a:rPr lang="en-US" sz="1600"/>
                        <a:t>Server-level – DB-level</a:t>
                      </a:r>
                    </a:p>
                    <a:p>
                      <a:pPr lvl="0">
                        <a:buNone/>
                      </a:pPr>
                      <a:r>
                        <a:rPr lang="en-US" sz="1600"/>
                        <a:t>SMI - CMK</a:t>
                      </a:r>
                    </a:p>
                  </a:txBody>
                  <a:tcPr/>
                </a:tc>
                <a:extLst>
                  <a:ext uri="{0D108BD9-81ED-4DB2-BD59-A6C34878D82A}">
                    <a16:rowId xmlns:a16="http://schemas.microsoft.com/office/drawing/2014/main" val="3083981611"/>
                  </a:ext>
                </a:extLst>
              </a:tr>
              <a:tr h="370840">
                <a:tc>
                  <a:txBody>
                    <a:bodyPr/>
                    <a:lstStyle/>
                    <a:p>
                      <a:r>
                        <a:rPr lang="en-US" sz="1600"/>
                        <a:t>Encryption key management</a:t>
                      </a:r>
                    </a:p>
                  </a:txBody>
                  <a:tcPr/>
                </a:tc>
                <a:tc>
                  <a:txBody>
                    <a:bodyPr/>
                    <a:lstStyle/>
                    <a:p>
                      <a:r>
                        <a:rPr lang="en-US" sz="1600"/>
                        <a:t>Customer Managed Keys</a:t>
                      </a:r>
                    </a:p>
                  </a:txBody>
                  <a:tcPr/>
                </a:tc>
                <a:tc>
                  <a:txBody>
                    <a:bodyPr/>
                    <a:lstStyle/>
                    <a:p>
                      <a:r>
                        <a:rPr lang="en-US" sz="1600"/>
                        <a:t>Service or Customer Managed Keys</a:t>
                      </a:r>
                    </a:p>
                  </a:txBody>
                  <a:tcPr/>
                </a:tc>
                <a:extLst>
                  <a:ext uri="{0D108BD9-81ED-4DB2-BD59-A6C34878D82A}">
                    <a16:rowId xmlns:a16="http://schemas.microsoft.com/office/drawing/2014/main" val="3236334247"/>
                  </a:ext>
                </a:extLst>
              </a:tr>
              <a:tr h="370840">
                <a:tc>
                  <a:txBody>
                    <a:bodyPr/>
                    <a:lstStyle/>
                    <a:p>
                      <a:r>
                        <a:rPr lang="en-US" sz="1600"/>
                        <a:t>Protects keys in use</a:t>
                      </a:r>
                    </a:p>
                  </a:txBody>
                  <a:tcPr/>
                </a:tc>
                <a:tc>
                  <a:txBody>
                    <a:bodyPr/>
                    <a:lstStyle/>
                    <a:p>
                      <a:r>
                        <a:rPr lang="en-US" sz="1600"/>
                        <a:t>Yes</a:t>
                      </a:r>
                    </a:p>
                  </a:txBody>
                  <a:tcPr/>
                </a:tc>
                <a:tc>
                  <a:txBody>
                    <a:bodyPr/>
                    <a:lstStyle/>
                    <a:p>
                      <a:r>
                        <a:rPr lang="en-US" sz="1600"/>
                        <a:t>Yes</a:t>
                      </a:r>
                    </a:p>
                  </a:txBody>
                  <a:tcPr/>
                </a:tc>
                <a:extLst>
                  <a:ext uri="{0D108BD9-81ED-4DB2-BD59-A6C34878D82A}">
                    <a16:rowId xmlns:a16="http://schemas.microsoft.com/office/drawing/2014/main" val="3955592176"/>
                  </a:ext>
                </a:extLst>
              </a:tr>
              <a:tr h="370840">
                <a:tc>
                  <a:txBody>
                    <a:bodyPr/>
                    <a:lstStyle/>
                    <a:p>
                      <a:r>
                        <a:rPr lang="en-US" sz="1600"/>
                        <a:t>Driver required</a:t>
                      </a:r>
                    </a:p>
                  </a:txBody>
                  <a:tcPr/>
                </a:tc>
                <a:tc>
                  <a:txBody>
                    <a:bodyPr/>
                    <a:lstStyle/>
                    <a:p>
                      <a:r>
                        <a:rPr lang="en-US" sz="1600"/>
                        <a:t>Yes</a:t>
                      </a:r>
                    </a:p>
                  </a:txBody>
                  <a:tcPr/>
                </a:tc>
                <a:tc>
                  <a:txBody>
                    <a:bodyPr/>
                    <a:lstStyle/>
                    <a:p>
                      <a:r>
                        <a:rPr lang="en-US" sz="1600" dirty="0"/>
                        <a:t>No</a:t>
                      </a:r>
                    </a:p>
                  </a:txBody>
                  <a:tcPr/>
                </a:tc>
                <a:extLst>
                  <a:ext uri="{0D108BD9-81ED-4DB2-BD59-A6C34878D82A}">
                    <a16:rowId xmlns:a16="http://schemas.microsoft.com/office/drawing/2014/main" val="3454444717"/>
                  </a:ext>
                </a:extLst>
              </a:tr>
            </a:tbl>
          </a:graphicData>
        </a:graphic>
      </p:graphicFrame>
    </p:spTree>
    <p:extLst>
      <p:ext uri="{BB962C8B-B14F-4D97-AF65-F5344CB8AC3E}">
        <p14:creationId xmlns:p14="http://schemas.microsoft.com/office/powerpoint/2010/main" val="11698253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A1C6-A826-2135-F5FC-20F6AE026E10}"/>
              </a:ext>
            </a:extLst>
          </p:cNvPr>
          <p:cNvSpPr>
            <a:spLocks noGrp="1"/>
          </p:cNvSpPr>
          <p:nvPr>
            <p:ph type="title"/>
          </p:nvPr>
        </p:nvSpPr>
        <p:spPr>
          <a:xfrm>
            <a:off x="585216" y="2918853"/>
            <a:ext cx="9144000" cy="615553"/>
          </a:xfrm>
        </p:spPr>
        <p:txBody>
          <a:bodyPr/>
          <a:lstStyle/>
          <a:p>
            <a:r>
              <a:rPr lang="en-US" dirty="0"/>
              <a:t>Ledger</a:t>
            </a:r>
          </a:p>
        </p:txBody>
      </p:sp>
    </p:spTree>
    <p:extLst>
      <p:ext uri="{BB962C8B-B14F-4D97-AF65-F5344CB8AC3E}">
        <p14:creationId xmlns:p14="http://schemas.microsoft.com/office/powerpoint/2010/main" val="2098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73FB78-EF1A-8A95-0EC9-013C947CF010}"/>
              </a:ext>
            </a:extLst>
          </p:cNvPr>
          <p:cNvSpPr>
            <a:spLocks noGrp="1"/>
          </p:cNvSpPr>
          <p:nvPr>
            <p:ph type="title"/>
          </p:nvPr>
        </p:nvSpPr>
        <p:spPr/>
        <p:txBody>
          <a:bodyPr/>
          <a:lstStyle/>
          <a:p>
            <a:r>
              <a:rPr lang="en-US" dirty="0"/>
              <a:t>Leveraging Ledger in Azure SQL &amp; SQL Server</a:t>
            </a:r>
            <a:br>
              <a:rPr lang="en-US" dirty="0"/>
            </a:br>
            <a:r>
              <a:rPr lang="en-US" sz="1600" i="1" dirty="0"/>
              <a:t>The power of blockchain with the simplicity of SQL</a:t>
            </a:r>
            <a:br>
              <a:rPr lang="en-US" dirty="0"/>
            </a:br>
            <a:br>
              <a:rPr lang="en-US" dirty="0"/>
            </a:br>
            <a:endParaRPr lang="en-BE" dirty="0"/>
          </a:p>
        </p:txBody>
      </p:sp>
      <p:sp>
        <p:nvSpPr>
          <p:cNvPr id="17" name="Text Placeholder 11">
            <a:extLst>
              <a:ext uri="{FF2B5EF4-FFF2-40B4-BE49-F238E27FC236}">
                <a16:creationId xmlns:a16="http://schemas.microsoft.com/office/drawing/2014/main" id="{85E05DDF-416D-8E18-3220-1E5890CBACBC}"/>
              </a:ext>
            </a:extLst>
          </p:cNvPr>
          <p:cNvSpPr txBox="1">
            <a:spLocks/>
          </p:cNvSpPr>
          <p:nvPr/>
        </p:nvSpPr>
        <p:spPr>
          <a:xfrm>
            <a:off x="170485" y="3310007"/>
            <a:ext cx="3915143" cy="296093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799" b="1">
                <a:cs typeface="Segoe UI"/>
              </a:rPr>
              <a:t>Digital trust is a necessity</a:t>
            </a:r>
          </a:p>
          <a:p>
            <a:pPr marL="175772" indent="-175772"/>
            <a:endParaRPr lang="en-US" sz="1799"/>
          </a:p>
          <a:p>
            <a:pPr marL="175772" indent="-175772">
              <a:spcBef>
                <a:spcPts val="1199"/>
              </a:spcBef>
            </a:pPr>
            <a:r>
              <a:rPr lang="en-US" sz="1799">
                <a:cs typeface="Segoe UI"/>
              </a:rPr>
              <a:t>How can you establish trust with your customers, partners, or stakeholders?</a:t>
            </a:r>
          </a:p>
          <a:p>
            <a:pPr marL="175772" indent="-175772">
              <a:spcBef>
                <a:spcPts val="1599"/>
              </a:spcBef>
            </a:pPr>
            <a:r>
              <a:rPr lang="en-US" sz="1799">
                <a:cs typeface="Segoe UI"/>
              </a:rPr>
              <a:t>Distributed blockchains provide a solution, but are complex and expensive to deploy and manage</a:t>
            </a:r>
          </a:p>
          <a:p>
            <a:pPr marL="175772" indent="-175772"/>
            <a:endParaRPr lang="en-US" sz="1799"/>
          </a:p>
        </p:txBody>
      </p:sp>
      <p:sp>
        <p:nvSpPr>
          <p:cNvPr id="18" name="Text Placeholder 12">
            <a:extLst>
              <a:ext uri="{FF2B5EF4-FFF2-40B4-BE49-F238E27FC236}">
                <a16:creationId xmlns:a16="http://schemas.microsoft.com/office/drawing/2014/main" id="{420C6294-1954-21F7-1745-8C9D363E86B7}"/>
              </a:ext>
            </a:extLst>
          </p:cNvPr>
          <p:cNvSpPr txBox="1">
            <a:spLocks/>
          </p:cNvSpPr>
          <p:nvPr/>
        </p:nvSpPr>
        <p:spPr>
          <a:xfrm>
            <a:off x="4085628" y="3303371"/>
            <a:ext cx="4130394" cy="262875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799" b="1">
                <a:cs typeface="Segoe UI"/>
              </a:rPr>
              <a:t>Ledger –  bakes trust </a:t>
            </a:r>
            <a:endParaRPr lang="en-US" sz="1799" b="1"/>
          </a:p>
          <a:p>
            <a:pPr marL="0" indent="0" algn="ctr">
              <a:buFont typeface="Wingdings" panose="05000000000000000000" pitchFamily="2" charset="2"/>
              <a:buNone/>
            </a:pPr>
            <a:r>
              <a:rPr lang="en-US" sz="1799" b="1">
                <a:cs typeface="Segoe UI"/>
              </a:rPr>
              <a:t>into relational database system</a:t>
            </a:r>
            <a:endParaRPr lang="en-US" sz="1799">
              <a:cs typeface="Segoe UI"/>
            </a:endParaRPr>
          </a:p>
          <a:p>
            <a:pPr marL="175772" indent="-175772">
              <a:spcBef>
                <a:spcPts val="1199"/>
              </a:spcBef>
            </a:pPr>
            <a:r>
              <a:rPr lang="en-US" sz="1799">
                <a:cs typeface="Segoe UI"/>
              </a:rPr>
              <a:t>Captures and cryptographically links data changes to make the data tamper-evident and verifiable</a:t>
            </a:r>
          </a:p>
          <a:p>
            <a:pPr marL="175772" indent="-175772">
              <a:spcBef>
                <a:spcPts val="1599"/>
              </a:spcBef>
            </a:pPr>
            <a:r>
              <a:rPr lang="en-US" sz="1799">
                <a:cs typeface="Segoe UI"/>
              </a:rPr>
              <a:t>Same SQL you already know - high performance and simplicity of relational databases</a:t>
            </a:r>
          </a:p>
        </p:txBody>
      </p:sp>
      <p:sp>
        <p:nvSpPr>
          <p:cNvPr id="19" name="Text Placeholder 16">
            <a:extLst>
              <a:ext uri="{FF2B5EF4-FFF2-40B4-BE49-F238E27FC236}">
                <a16:creationId xmlns:a16="http://schemas.microsoft.com/office/drawing/2014/main" id="{0DBD1FD8-D610-0833-4167-91F21E529442}"/>
              </a:ext>
            </a:extLst>
          </p:cNvPr>
          <p:cNvSpPr txBox="1">
            <a:spLocks/>
          </p:cNvSpPr>
          <p:nvPr/>
        </p:nvSpPr>
        <p:spPr>
          <a:xfrm>
            <a:off x="8385025" y="3322629"/>
            <a:ext cx="3379042" cy="240729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799" b="1">
                <a:cs typeface="Segoe UI"/>
              </a:rPr>
              <a:t>Use cases</a:t>
            </a:r>
          </a:p>
          <a:p>
            <a:pPr marL="175772" indent="-175772"/>
            <a:endParaRPr lang="en-US" sz="1799"/>
          </a:p>
          <a:p>
            <a:pPr marL="175772" indent="-175772">
              <a:spcBef>
                <a:spcPts val="1199"/>
              </a:spcBef>
            </a:pPr>
            <a:r>
              <a:rPr lang="en-US" sz="1799">
                <a:cs typeface="Segoe UI"/>
              </a:rPr>
              <a:t>Streamlining compliance audits</a:t>
            </a:r>
          </a:p>
          <a:p>
            <a:pPr marL="175772" indent="-175772">
              <a:spcBef>
                <a:spcPts val="1599"/>
              </a:spcBef>
            </a:pPr>
            <a:r>
              <a:rPr lang="en-US" sz="1799">
                <a:cs typeface="Segoe UI"/>
              </a:rPr>
              <a:t>Multi-party systems – centralized data, decentralized trust</a:t>
            </a:r>
          </a:p>
          <a:p>
            <a:pPr marL="175772" indent="-175772"/>
            <a:endParaRPr lang="en-US" sz="1799"/>
          </a:p>
        </p:txBody>
      </p:sp>
      <p:pic>
        <p:nvPicPr>
          <p:cNvPr id="20" name="Picture 19" descr="Hands holding each other">
            <a:extLst>
              <a:ext uri="{FF2B5EF4-FFF2-40B4-BE49-F238E27FC236}">
                <a16:creationId xmlns:a16="http://schemas.microsoft.com/office/drawing/2014/main" id="{20FE5F03-6BF0-FB4A-1A20-3BF0FD6994C1}"/>
              </a:ext>
            </a:extLst>
          </p:cNvPr>
          <p:cNvPicPr>
            <a:picLocks noChangeAspect="1"/>
          </p:cNvPicPr>
          <p:nvPr/>
        </p:nvPicPr>
        <p:blipFill>
          <a:blip r:embed="rId3"/>
          <a:stretch>
            <a:fillRect/>
          </a:stretch>
        </p:blipFill>
        <p:spPr>
          <a:xfrm>
            <a:off x="1125298" y="1598957"/>
            <a:ext cx="2318275" cy="1427019"/>
          </a:xfrm>
          <a:prstGeom prst="rect">
            <a:avLst/>
          </a:prstGeom>
        </p:spPr>
      </p:pic>
      <p:grpSp>
        <p:nvGrpSpPr>
          <p:cNvPr id="21" name="Group 20">
            <a:extLst>
              <a:ext uri="{FF2B5EF4-FFF2-40B4-BE49-F238E27FC236}">
                <a16:creationId xmlns:a16="http://schemas.microsoft.com/office/drawing/2014/main" id="{2B873BFC-3018-4CD8-953C-0B104D229C07}"/>
              </a:ext>
              <a:ext uri="{C183D7F6-B498-43B3-948B-1728B52AA6E4}">
                <adec:decorative xmlns:adec="http://schemas.microsoft.com/office/drawing/2017/decorative" val="1"/>
              </a:ext>
            </a:extLst>
          </p:cNvPr>
          <p:cNvGrpSpPr/>
          <p:nvPr/>
        </p:nvGrpSpPr>
        <p:grpSpPr>
          <a:xfrm>
            <a:off x="5498992" y="1562406"/>
            <a:ext cx="1420934" cy="1432526"/>
            <a:chOff x="8582138" y="2743455"/>
            <a:chExt cx="913359" cy="933280"/>
          </a:xfrm>
        </p:grpSpPr>
        <p:pic>
          <p:nvPicPr>
            <p:cNvPr id="22" name="Graphic 21">
              <a:extLst>
                <a:ext uri="{FF2B5EF4-FFF2-40B4-BE49-F238E27FC236}">
                  <a16:creationId xmlns:a16="http://schemas.microsoft.com/office/drawing/2014/main" id="{CFA8DFAD-25BA-CF8E-2A81-B2B7AE1D9F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82138" y="2743455"/>
              <a:ext cx="786525" cy="786525"/>
            </a:xfrm>
            <a:prstGeom prst="rect">
              <a:avLst/>
            </a:prstGeom>
          </p:spPr>
        </p:pic>
        <p:pic>
          <p:nvPicPr>
            <p:cNvPr id="23" name="Graphic 22">
              <a:extLst>
                <a:ext uri="{FF2B5EF4-FFF2-40B4-BE49-F238E27FC236}">
                  <a16:creationId xmlns:a16="http://schemas.microsoft.com/office/drawing/2014/main" id="{E5789F12-8374-8A2E-14ED-5C0F0363CE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85084" y="3266322"/>
              <a:ext cx="410413" cy="410413"/>
            </a:xfrm>
            <a:prstGeom prst="rect">
              <a:avLst/>
            </a:prstGeom>
          </p:spPr>
        </p:pic>
      </p:grpSp>
      <p:pic>
        <p:nvPicPr>
          <p:cNvPr id="24" name="Picture 23" descr="Person working on a laptop">
            <a:extLst>
              <a:ext uri="{FF2B5EF4-FFF2-40B4-BE49-F238E27FC236}">
                <a16:creationId xmlns:a16="http://schemas.microsoft.com/office/drawing/2014/main" id="{7AAB0880-4E58-1CE0-BF08-B826BE43FB8F}"/>
              </a:ext>
            </a:extLst>
          </p:cNvPr>
          <p:cNvPicPr>
            <a:picLocks noChangeAspect="1"/>
          </p:cNvPicPr>
          <p:nvPr/>
        </p:nvPicPr>
        <p:blipFill>
          <a:blip r:embed="rId8"/>
          <a:stretch>
            <a:fillRect/>
          </a:stretch>
        </p:blipFill>
        <p:spPr>
          <a:xfrm>
            <a:off x="8934033" y="1604687"/>
            <a:ext cx="2281026" cy="1509845"/>
          </a:xfrm>
          <a:prstGeom prst="rect">
            <a:avLst/>
          </a:prstGeom>
        </p:spPr>
      </p:pic>
    </p:spTree>
    <p:extLst>
      <p:ext uri="{BB962C8B-B14F-4D97-AF65-F5344CB8AC3E}">
        <p14:creationId xmlns:p14="http://schemas.microsoft.com/office/powerpoint/2010/main" val="28325252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C96E-8AD6-CA16-8E69-CAD781F10796}"/>
              </a:ext>
            </a:extLst>
          </p:cNvPr>
          <p:cNvSpPr>
            <a:spLocks noGrp="1"/>
          </p:cNvSpPr>
          <p:nvPr>
            <p:ph type="title"/>
          </p:nvPr>
        </p:nvSpPr>
        <p:spPr>
          <a:xfrm>
            <a:off x="588263" y="457200"/>
            <a:ext cx="11018520" cy="553998"/>
          </a:xfrm>
        </p:spPr>
        <p:txBody>
          <a:bodyPr/>
          <a:lstStyle/>
          <a:p>
            <a:r>
              <a:rPr lang="en-US" dirty="0"/>
              <a:t>Ledger Tables – Updatable and Append-Only</a:t>
            </a:r>
            <a:endParaRPr lang="en-BE" dirty="0"/>
          </a:p>
        </p:txBody>
      </p:sp>
      <p:pic>
        <p:nvPicPr>
          <p:cNvPr id="3" name="Picture 2">
            <a:extLst>
              <a:ext uri="{FF2B5EF4-FFF2-40B4-BE49-F238E27FC236}">
                <a16:creationId xmlns:a16="http://schemas.microsoft.com/office/drawing/2014/main" id="{95C0CE68-0C39-2542-33A2-80F09683F03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43751" y="1947138"/>
            <a:ext cx="407679" cy="407679"/>
          </a:xfrm>
          <a:prstGeom prst="rect">
            <a:avLst/>
          </a:prstGeom>
        </p:spPr>
      </p:pic>
      <p:grpSp>
        <p:nvGrpSpPr>
          <p:cNvPr id="4" name="Group 3">
            <a:extLst>
              <a:ext uri="{FF2B5EF4-FFF2-40B4-BE49-F238E27FC236}">
                <a16:creationId xmlns:a16="http://schemas.microsoft.com/office/drawing/2014/main" id="{C33E7B19-64F9-FDD3-A3C3-E261200D774E}"/>
              </a:ext>
              <a:ext uri="{C183D7F6-B498-43B3-948B-1728B52AA6E4}">
                <adec:decorative xmlns:adec="http://schemas.microsoft.com/office/drawing/2017/decorative" val="1"/>
              </a:ext>
            </a:extLst>
          </p:cNvPr>
          <p:cNvGrpSpPr/>
          <p:nvPr/>
        </p:nvGrpSpPr>
        <p:grpSpPr>
          <a:xfrm>
            <a:off x="657107" y="2661524"/>
            <a:ext cx="380967" cy="379486"/>
            <a:chOff x="6366922" y="3978815"/>
            <a:chExt cx="351378" cy="350012"/>
          </a:xfrm>
        </p:grpSpPr>
        <p:sp>
          <p:nvSpPr>
            <p:cNvPr id="5" name="Freeform 60">
              <a:extLst>
                <a:ext uri="{FF2B5EF4-FFF2-40B4-BE49-F238E27FC236}">
                  <a16:creationId xmlns:a16="http://schemas.microsoft.com/office/drawing/2014/main" id="{934F6E1F-AF93-629F-D1B5-43334644EA24}"/>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base"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6" name="Rectangle 61">
              <a:extLst>
                <a:ext uri="{FF2B5EF4-FFF2-40B4-BE49-F238E27FC236}">
                  <a16:creationId xmlns:a16="http://schemas.microsoft.com/office/drawing/2014/main" id="{02E7FFDC-B9B7-7DD5-85F0-79FC5DBE9426}"/>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base"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7" name="Freeform 62">
              <a:extLst>
                <a:ext uri="{FF2B5EF4-FFF2-40B4-BE49-F238E27FC236}">
                  <a16:creationId xmlns:a16="http://schemas.microsoft.com/office/drawing/2014/main" id="{48ED19E6-74AD-F5DC-3903-03FE001FBBDD}"/>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base"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8" name="Rectangle 63">
              <a:extLst>
                <a:ext uri="{FF2B5EF4-FFF2-40B4-BE49-F238E27FC236}">
                  <a16:creationId xmlns:a16="http://schemas.microsoft.com/office/drawing/2014/main" id="{0DEF488B-AEBF-EA4E-8432-152D7F54DB1C}"/>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base"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p:txBody>
        </p:sp>
      </p:grpSp>
      <p:grpSp>
        <p:nvGrpSpPr>
          <p:cNvPr id="9" name="Group 8">
            <a:extLst>
              <a:ext uri="{FF2B5EF4-FFF2-40B4-BE49-F238E27FC236}">
                <a16:creationId xmlns:a16="http://schemas.microsoft.com/office/drawing/2014/main" id="{91936858-A590-3947-A5B8-4F1D727A60EE}"/>
              </a:ext>
              <a:ext uri="{C183D7F6-B498-43B3-948B-1728B52AA6E4}">
                <adec:decorative xmlns:adec="http://schemas.microsoft.com/office/drawing/2017/decorative" val="1"/>
              </a:ext>
            </a:extLst>
          </p:cNvPr>
          <p:cNvGrpSpPr/>
          <p:nvPr/>
        </p:nvGrpSpPr>
        <p:grpSpPr>
          <a:xfrm>
            <a:off x="713017" y="3360751"/>
            <a:ext cx="269150" cy="340102"/>
            <a:chOff x="702595" y="3384063"/>
            <a:chExt cx="323982" cy="409389"/>
          </a:xfrm>
        </p:grpSpPr>
        <p:sp>
          <p:nvSpPr>
            <p:cNvPr id="10" name="Freeform: Shape 9">
              <a:extLst>
                <a:ext uri="{FF2B5EF4-FFF2-40B4-BE49-F238E27FC236}">
                  <a16:creationId xmlns:a16="http://schemas.microsoft.com/office/drawing/2014/main" id="{A1EDC1DC-8E49-2923-55A7-0AF6D7598EF8}"/>
                </a:ext>
              </a:extLst>
            </p:cNvPr>
            <p:cNvSpPr/>
            <p:nvPr/>
          </p:nvSpPr>
          <p:spPr>
            <a:xfrm>
              <a:off x="843272" y="3384063"/>
              <a:ext cx="42629" cy="409239"/>
            </a:xfrm>
            <a:custGeom>
              <a:avLst/>
              <a:gdLst>
                <a:gd name="connsiteX0" fmla="*/ 989 w 35524"/>
                <a:gd name="connsiteY0" fmla="*/ 991 h 341031"/>
                <a:gd name="connsiteX1" fmla="*/ 18960 w 35524"/>
                <a:gd name="connsiteY1" fmla="*/ 19346 h 341031"/>
                <a:gd name="connsiteX2" fmla="*/ 18960 w 35524"/>
                <a:gd name="connsiteY2" fmla="*/ 321695 h 341031"/>
                <a:gd name="connsiteX3" fmla="*/ 1824 w 35524"/>
                <a:gd name="connsiteY3" fmla="*/ 341485 h 341031"/>
                <a:gd name="connsiteX4" fmla="*/ 37229 w 35524"/>
                <a:gd name="connsiteY4" fmla="*/ 307106 h 341031"/>
                <a:gd name="connsiteX5" fmla="*/ 37229 w 35524"/>
                <a:gd name="connsiteY5" fmla="*/ 35848 h 341031"/>
                <a:gd name="connsiteX6" fmla="*/ 989 w 35524"/>
                <a:gd name="connsiteY6" fmla="*/ 991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4" h="341031">
                  <a:moveTo>
                    <a:pt x="989" y="991"/>
                  </a:moveTo>
                  <a:cubicBezTo>
                    <a:pt x="13347" y="3442"/>
                    <a:pt x="18960" y="10976"/>
                    <a:pt x="18960" y="19346"/>
                  </a:cubicBezTo>
                  <a:lnTo>
                    <a:pt x="18960" y="321695"/>
                  </a:lnTo>
                  <a:cubicBezTo>
                    <a:pt x="19557" y="332038"/>
                    <a:pt x="10661" y="340707"/>
                    <a:pt x="1824" y="341485"/>
                  </a:cubicBezTo>
                  <a:cubicBezTo>
                    <a:pt x="27676" y="341604"/>
                    <a:pt x="37229" y="324265"/>
                    <a:pt x="37229" y="307106"/>
                  </a:cubicBezTo>
                  <a:lnTo>
                    <a:pt x="37229" y="35848"/>
                  </a:lnTo>
                  <a:cubicBezTo>
                    <a:pt x="37229" y="19346"/>
                    <a:pt x="25706" y="752"/>
                    <a:pt x="989" y="991"/>
                  </a:cubicBezTo>
                  <a:close/>
                </a:path>
              </a:pathLst>
            </a:custGeom>
            <a:solidFill>
              <a:srgbClr val="50E6FF"/>
            </a:solidFill>
            <a:ln w="3535"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11" name="Freeform: Shape 10">
              <a:extLst>
                <a:ext uri="{FF2B5EF4-FFF2-40B4-BE49-F238E27FC236}">
                  <a16:creationId xmlns:a16="http://schemas.microsoft.com/office/drawing/2014/main" id="{CA17978A-890A-1FC8-5EB2-3CBAA3A50204}"/>
                </a:ext>
              </a:extLst>
            </p:cNvPr>
            <p:cNvSpPr/>
            <p:nvPr/>
          </p:nvSpPr>
          <p:spPr>
            <a:xfrm>
              <a:off x="702595" y="3384213"/>
              <a:ext cx="323982" cy="409239"/>
            </a:xfrm>
            <a:custGeom>
              <a:avLst/>
              <a:gdLst>
                <a:gd name="connsiteX0" fmla="*/ 233061 w 269984"/>
                <a:gd name="connsiteY0" fmla="*/ 989 h 341031"/>
                <a:gd name="connsiteX1" fmla="*/ 37648 w 269984"/>
                <a:gd name="connsiteY1" fmla="*/ 989 h 341031"/>
                <a:gd name="connsiteX2" fmla="*/ 989 w 269984"/>
                <a:gd name="connsiteY2" fmla="*/ 37699 h 341031"/>
                <a:gd name="connsiteX3" fmla="*/ 989 w 269984"/>
                <a:gd name="connsiteY3" fmla="*/ 54619 h 341031"/>
                <a:gd name="connsiteX4" fmla="*/ 27796 w 269984"/>
                <a:gd name="connsiteY4" fmla="*/ 54619 h 341031"/>
                <a:gd name="connsiteX5" fmla="*/ 36633 w 269984"/>
                <a:gd name="connsiteY5" fmla="*/ 63467 h 341031"/>
                <a:gd name="connsiteX6" fmla="*/ 27796 w 269984"/>
                <a:gd name="connsiteY6" fmla="*/ 72316 h 341031"/>
                <a:gd name="connsiteX7" fmla="*/ 989 w 269984"/>
                <a:gd name="connsiteY7" fmla="*/ 72316 h 341031"/>
                <a:gd name="connsiteX8" fmla="*/ 989 w 269984"/>
                <a:gd name="connsiteY8" fmla="*/ 108428 h 341031"/>
                <a:gd name="connsiteX9" fmla="*/ 27796 w 269984"/>
                <a:gd name="connsiteY9" fmla="*/ 108428 h 341031"/>
                <a:gd name="connsiteX10" fmla="*/ 36633 w 269984"/>
                <a:gd name="connsiteY10" fmla="*/ 117277 h 341031"/>
                <a:gd name="connsiteX11" fmla="*/ 27796 w 269984"/>
                <a:gd name="connsiteY11" fmla="*/ 126125 h 341031"/>
                <a:gd name="connsiteX12" fmla="*/ 989 w 269984"/>
                <a:gd name="connsiteY12" fmla="*/ 126125 h 341031"/>
                <a:gd name="connsiteX13" fmla="*/ 989 w 269984"/>
                <a:gd name="connsiteY13" fmla="*/ 161998 h 341031"/>
                <a:gd name="connsiteX14" fmla="*/ 27796 w 269984"/>
                <a:gd name="connsiteY14" fmla="*/ 161998 h 341031"/>
                <a:gd name="connsiteX15" fmla="*/ 36633 w 269984"/>
                <a:gd name="connsiteY15" fmla="*/ 170847 h 341031"/>
                <a:gd name="connsiteX16" fmla="*/ 27796 w 269984"/>
                <a:gd name="connsiteY16" fmla="*/ 179696 h 341031"/>
                <a:gd name="connsiteX17" fmla="*/ 989 w 269984"/>
                <a:gd name="connsiteY17" fmla="*/ 179696 h 341031"/>
                <a:gd name="connsiteX18" fmla="*/ 989 w 269984"/>
                <a:gd name="connsiteY18" fmla="*/ 215927 h 341031"/>
                <a:gd name="connsiteX19" fmla="*/ 27796 w 269984"/>
                <a:gd name="connsiteY19" fmla="*/ 215927 h 341031"/>
                <a:gd name="connsiteX20" fmla="*/ 36633 w 269984"/>
                <a:gd name="connsiteY20" fmla="*/ 224776 h 341031"/>
                <a:gd name="connsiteX21" fmla="*/ 27796 w 269984"/>
                <a:gd name="connsiteY21" fmla="*/ 233624 h 341031"/>
                <a:gd name="connsiteX22" fmla="*/ 989 w 269984"/>
                <a:gd name="connsiteY22" fmla="*/ 233624 h 341031"/>
                <a:gd name="connsiteX23" fmla="*/ 989 w 269984"/>
                <a:gd name="connsiteY23" fmla="*/ 269497 h 341031"/>
                <a:gd name="connsiteX24" fmla="*/ 27796 w 269984"/>
                <a:gd name="connsiteY24" fmla="*/ 269497 h 341031"/>
                <a:gd name="connsiteX25" fmla="*/ 36633 w 269984"/>
                <a:gd name="connsiteY25" fmla="*/ 278346 h 341031"/>
                <a:gd name="connsiteX26" fmla="*/ 27796 w 269984"/>
                <a:gd name="connsiteY26" fmla="*/ 287195 h 341031"/>
                <a:gd name="connsiteX27" fmla="*/ 989 w 269984"/>
                <a:gd name="connsiteY27" fmla="*/ 287195 h 341031"/>
                <a:gd name="connsiteX28" fmla="*/ 989 w 269984"/>
                <a:gd name="connsiteY28" fmla="*/ 304175 h 341031"/>
                <a:gd name="connsiteX29" fmla="*/ 37648 w 269984"/>
                <a:gd name="connsiteY29" fmla="*/ 340884 h 341031"/>
                <a:gd name="connsiteX30" fmla="*/ 233121 w 269984"/>
                <a:gd name="connsiteY30" fmla="*/ 340884 h 341031"/>
                <a:gd name="connsiteX31" fmla="*/ 269779 w 269984"/>
                <a:gd name="connsiteY31" fmla="*/ 304175 h 341031"/>
                <a:gd name="connsiteX32" fmla="*/ 269779 w 269984"/>
                <a:gd name="connsiteY32" fmla="*/ 37699 h 341031"/>
                <a:gd name="connsiteX33" fmla="*/ 233061 w 269984"/>
                <a:gd name="connsiteY33" fmla="*/ 989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9984" h="341031">
                  <a:moveTo>
                    <a:pt x="233061" y="989"/>
                  </a:moveTo>
                  <a:lnTo>
                    <a:pt x="37648" y="989"/>
                  </a:lnTo>
                  <a:cubicBezTo>
                    <a:pt x="17408" y="989"/>
                    <a:pt x="989" y="17431"/>
                    <a:pt x="989" y="37699"/>
                  </a:cubicBezTo>
                  <a:lnTo>
                    <a:pt x="989" y="54619"/>
                  </a:lnTo>
                  <a:lnTo>
                    <a:pt x="27796" y="54619"/>
                  </a:lnTo>
                  <a:cubicBezTo>
                    <a:pt x="32692" y="54619"/>
                    <a:pt x="36633" y="58565"/>
                    <a:pt x="36633" y="63467"/>
                  </a:cubicBezTo>
                  <a:cubicBezTo>
                    <a:pt x="36633" y="68370"/>
                    <a:pt x="32692" y="72316"/>
                    <a:pt x="27796" y="72316"/>
                  </a:cubicBezTo>
                  <a:lnTo>
                    <a:pt x="989" y="72316"/>
                  </a:lnTo>
                  <a:lnTo>
                    <a:pt x="989" y="108428"/>
                  </a:lnTo>
                  <a:lnTo>
                    <a:pt x="27796" y="108428"/>
                  </a:lnTo>
                  <a:cubicBezTo>
                    <a:pt x="32692" y="108428"/>
                    <a:pt x="36633" y="112374"/>
                    <a:pt x="36633" y="117277"/>
                  </a:cubicBezTo>
                  <a:cubicBezTo>
                    <a:pt x="36633" y="122179"/>
                    <a:pt x="32692" y="126125"/>
                    <a:pt x="27796" y="126125"/>
                  </a:cubicBezTo>
                  <a:lnTo>
                    <a:pt x="989" y="126125"/>
                  </a:lnTo>
                  <a:lnTo>
                    <a:pt x="989" y="161998"/>
                  </a:lnTo>
                  <a:lnTo>
                    <a:pt x="27796" y="161998"/>
                  </a:lnTo>
                  <a:cubicBezTo>
                    <a:pt x="32692" y="161998"/>
                    <a:pt x="36633" y="165944"/>
                    <a:pt x="36633" y="170847"/>
                  </a:cubicBezTo>
                  <a:cubicBezTo>
                    <a:pt x="36633" y="175749"/>
                    <a:pt x="32692" y="179696"/>
                    <a:pt x="27796" y="179696"/>
                  </a:cubicBezTo>
                  <a:lnTo>
                    <a:pt x="989" y="179696"/>
                  </a:lnTo>
                  <a:lnTo>
                    <a:pt x="989" y="215927"/>
                  </a:lnTo>
                  <a:lnTo>
                    <a:pt x="27796" y="215927"/>
                  </a:lnTo>
                  <a:cubicBezTo>
                    <a:pt x="32692" y="215927"/>
                    <a:pt x="36633" y="219873"/>
                    <a:pt x="36633" y="224776"/>
                  </a:cubicBezTo>
                  <a:cubicBezTo>
                    <a:pt x="36633" y="229678"/>
                    <a:pt x="32692" y="233624"/>
                    <a:pt x="27796" y="233624"/>
                  </a:cubicBezTo>
                  <a:lnTo>
                    <a:pt x="989" y="233624"/>
                  </a:lnTo>
                  <a:lnTo>
                    <a:pt x="989" y="269497"/>
                  </a:lnTo>
                  <a:lnTo>
                    <a:pt x="27796" y="269497"/>
                  </a:lnTo>
                  <a:cubicBezTo>
                    <a:pt x="32692" y="269497"/>
                    <a:pt x="36633" y="273443"/>
                    <a:pt x="36633" y="278346"/>
                  </a:cubicBezTo>
                  <a:cubicBezTo>
                    <a:pt x="36633" y="283249"/>
                    <a:pt x="32692" y="287195"/>
                    <a:pt x="27796" y="287195"/>
                  </a:cubicBezTo>
                  <a:lnTo>
                    <a:pt x="989" y="287195"/>
                  </a:lnTo>
                  <a:lnTo>
                    <a:pt x="989" y="304175"/>
                  </a:lnTo>
                  <a:cubicBezTo>
                    <a:pt x="989" y="324443"/>
                    <a:pt x="17408" y="340884"/>
                    <a:pt x="37648" y="340884"/>
                  </a:cubicBezTo>
                  <a:lnTo>
                    <a:pt x="233121" y="340884"/>
                  </a:lnTo>
                  <a:cubicBezTo>
                    <a:pt x="253361" y="340884"/>
                    <a:pt x="269779" y="324443"/>
                    <a:pt x="269779" y="304175"/>
                  </a:cubicBezTo>
                  <a:lnTo>
                    <a:pt x="269779" y="37699"/>
                  </a:lnTo>
                  <a:cubicBezTo>
                    <a:pt x="269720" y="17431"/>
                    <a:pt x="253301" y="989"/>
                    <a:pt x="233061" y="989"/>
                  </a:cubicBezTo>
                  <a:close/>
                </a:path>
              </a:pathLst>
            </a:custGeom>
            <a:solidFill>
              <a:srgbClr val="0078D4"/>
            </a:solidFill>
            <a:ln w="3535"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p:txBody>
        </p:sp>
        <p:sp>
          <p:nvSpPr>
            <p:cNvPr id="12" name="Freeform: Shape 11">
              <a:extLst>
                <a:ext uri="{FF2B5EF4-FFF2-40B4-BE49-F238E27FC236}">
                  <a16:creationId xmlns:a16="http://schemas.microsoft.com/office/drawing/2014/main" id="{99980A1E-69EB-8491-D724-2E884B25CE8B}"/>
                </a:ext>
              </a:extLst>
            </p:cNvPr>
            <p:cNvSpPr/>
            <p:nvPr/>
          </p:nvSpPr>
          <p:spPr>
            <a:xfrm>
              <a:off x="779328" y="3447923"/>
              <a:ext cx="170516" cy="98046"/>
            </a:xfrm>
            <a:custGeom>
              <a:avLst/>
              <a:gdLst>
                <a:gd name="connsiteX0" fmla="*/ 123503 w 142097"/>
                <a:gd name="connsiteY0" fmla="*/ 83496 h 81705"/>
                <a:gd name="connsiteX1" fmla="*/ 22005 w 142097"/>
                <a:gd name="connsiteY1" fmla="*/ 83496 h 81705"/>
                <a:gd name="connsiteX2" fmla="*/ 989 w 142097"/>
                <a:gd name="connsiteY2" fmla="*/ 62451 h 81705"/>
                <a:gd name="connsiteX3" fmla="*/ 989 w 142097"/>
                <a:gd name="connsiteY3" fmla="*/ 22034 h 81705"/>
                <a:gd name="connsiteX4" fmla="*/ 22005 w 142097"/>
                <a:gd name="connsiteY4" fmla="*/ 989 h 81705"/>
                <a:gd name="connsiteX5" fmla="*/ 123563 w 142097"/>
                <a:gd name="connsiteY5" fmla="*/ 989 h 81705"/>
                <a:gd name="connsiteX6" fmla="*/ 144579 w 142097"/>
                <a:gd name="connsiteY6" fmla="*/ 22034 h 81705"/>
                <a:gd name="connsiteX7" fmla="*/ 144579 w 142097"/>
                <a:gd name="connsiteY7" fmla="*/ 62451 h 81705"/>
                <a:gd name="connsiteX8" fmla="*/ 123503 w 142097"/>
                <a:gd name="connsiteY8" fmla="*/ 83496 h 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97" h="81705">
                  <a:moveTo>
                    <a:pt x="123503" y="83496"/>
                  </a:moveTo>
                  <a:lnTo>
                    <a:pt x="22005" y="83496"/>
                  </a:lnTo>
                  <a:cubicBezTo>
                    <a:pt x="10363" y="83496"/>
                    <a:pt x="989" y="74050"/>
                    <a:pt x="989" y="62451"/>
                  </a:cubicBezTo>
                  <a:lnTo>
                    <a:pt x="989" y="22034"/>
                  </a:lnTo>
                  <a:cubicBezTo>
                    <a:pt x="989" y="10375"/>
                    <a:pt x="10422" y="989"/>
                    <a:pt x="22005" y="989"/>
                  </a:cubicBezTo>
                  <a:lnTo>
                    <a:pt x="123563" y="989"/>
                  </a:lnTo>
                  <a:cubicBezTo>
                    <a:pt x="135205" y="989"/>
                    <a:pt x="144579" y="10435"/>
                    <a:pt x="144579" y="22034"/>
                  </a:cubicBezTo>
                  <a:lnTo>
                    <a:pt x="144579" y="62451"/>
                  </a:lnTo>
                  <a:cubicBezTo>
                    <a:pt x="144579" y="74110"/>
                    <a:pt x="135145" y="83496"/>
                    <a:pt x="123503" y="83496"/>
                  </a:cubicBezTo>
                  <a:close/>
                </a:path>
              </a:pathLst>
            </a:custGeom>
            <a:solidFill>
              <a:srgbClr val="50E6FF"/>
            </a:solidFill>
            <a:ln w="3535"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p:txBody>
        </p:sp>
      </p:grpSp>
      <p:sp>
        <p:nvSpPr>
          <p:cNvPr id="13" name="TextBox 12">
            <a:extLst>
              <a:ext uri="{FF2B5EF4-FFF2-40B4-BE49-F238E27FC236}">
                <a16:creationId xmlns:a16="http://schemas.microsoft.com/office/drawing/2014/main" id="{8804BC9C-17ED-E1C4-B38C-11A5AD5D36FC}"/>
              </a:ext>
            </a:extLst>
          </p:cNvPr>
          <p:cNvSpPr txBox="1"/>
          <p:nvPr/>
        </p:nvSpPr>
        <p:spPr>
          <a:xfrm>
            <a:off x="1114841" y="1987033"/>
            <a:ext cx="5019979" cy="331899"/>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rPr>
              <a:t>Updatable ledger tables allow updates and deletes</a:t>
            </a:r>
          </a:p>
        </p:txBody>
      </p:sp>
      <p:sp>
        <p:nvSpPr>
          <p:cNvPr id="14" name="TextBox 13">
            <a:extLst>
              <a:ext uri="{FF2B5EF4-FFF2-40B4-BE49-F238E27FC236}">
                <a16:creationId xmlns:a16="http://schemas.microsoft.com/office/drawing/2014/main" id="{3D83BDD5-BE90-BB5F-16EA-F7280FC57A95}"/>
              </a:ext>
            </a:extLst>
          </p:cNvPr>
          <p:cNvSpPr txBox="1"/>
          <p:nvPr/>
        </p:nvSpPr>
        <p:spPr>
          <a:xfrm>
            <a:off x="1114840" y="2681818"/>
            <a:ext cx="5019979" cy="331899"/>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rPr>
              <a:t>Updated rows are preserved in the history table</a:t>
            </a:r>
          </a:p>
        </p:txBody>
      </p:sp>
      <p:sp>
        <p:nvSpPr>
          <p:cNvPr id="15" name="TextBox 14">
            <a:extLst>
              <a:ext uri="{FF2B5EF4-FFF2-40B4-BE49-F238E27FC236}">
                <a16:creationId xmlns:a16="http://schemas.microsoft.com/office/drawing/2014/main" id="{505E8D50-B0C0-FF16-F286-8FC0C82C3C64}"/>
              </a:ext>
            </a:extLst>
          </p:cNvPr>
          <p:cNvSpPr txBox="1"/>
          <p:nvPr/>
        </p:nvSpPr>
        <p:spPr>
          <a:xfrm>
            <a:off x="1114840" y="3375745"/>
            <a:ext cx="6118232" cy="333617"/>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rPr>
              <a:t>Data is cryptographically protected through the database ledger</a:t>
            </a:r>
          </a:p>
        </p:txBody>
      </p:sp>
      <p:sp>
        <p:nvSpPr>
          <p:cNvPr id="16" name="Rectangle 15">
            <a:extLst>
              <a:ext uri="{FF2B5EF4-FFF2-40B4-BE49-F238E27FC236}">
                <a16:creationId xmlns:a16="http://schemas.microsoft.com/office/drawing/2014/main" id="{C5AA2634-9BC6-1FD2-08CF-842A6F846FBB}"/>
              </a:ext>
              <a:ext uri="{C183D7F6-B498-43B3-948B-1728B52AA6E4}">
                <adec:decorative xmlns:adec="http://schemas.microsoft.com/office/drawing/2017/decorative" val="1"/>
              </a:ext>
            </a:extLst>
          </p:cNvPr>
          <p:cNvSpPr/>
          <p:nvPr/>
        </p:nvSpPr>
        <p:spPr bwMode="auto">
          <a:xfrm rot="16200000">
            <a:off x="7639674" y="5449491"/>
            <a:ext cx="172534" cy="1405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 name="Rectangle 16">
            <a:extLst>
              <a:ext uri="{FF2B5EF4-FFF2-40B4-BE49-F238E27FC236}">
                <a16:creationId xmlns:a16="http://schemas.microsoft.com/office/drawing/2014/main" id="{0D9E87C9-D3B1-4D46-9B60-37B471829A7E}"/>
              </a:ext>
              <a:ext uri="{C183D7F6-B498-43B3-948B-1728B52AA6E4}">
                <adec:decorative xmlns:adec="http://schemas.microsoft.com/office/drawing/2017/decorative" val="1"/>
              </a:ext>
            </a:extLst>
          </p:cNvPr>
          <p:cNvSpPr/>
          <p:nvPr/>
        </p:nvSpPr>
        <p:spPr bwMode="auto">
          <a:xfrm>
            <a:off x="8295900" y="2790969"/>
            <a:ext cx="2815134" cy="3424940"/>
          </a:xfrm>
          <a:prstGeom prst="rect">
            <a:avLst/>
          </a:prstGeom>
          <a:noFill/>
          <a:ln w="12700" cap="flat" cmpd="sng" algn="ctr">
            <a:solidFill>
              <a:srgbClr val="32BEDD"/>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pic>
        <p:nvPicPr>
          <p:cNvPr id="18" name="Graphic 17">
            <a:extLst>
              <a:ext uri="{FF2B5EF4-FFF2-40B4-BE49-F238E27FC236}">
                <a16:creationId xmlns:a16="http://schemas.microsoft.com/office/drawing/2014/main" id="{FF1A7298-1DE2-9E7C-2331-1FB2B98B438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6293" y="1585217"/>
            <a:ext cx="501907" cy="501907"/>
          </a:xfrm>
          <a:prstGeom prst="rect">
            <a:avLst/>
          </a:prstGeom>
        </p:spPr>
      </p:pic>
      <p:sp>
        <p:nvSpPr>
          <p:cNvPr id="19" name="Rectangle 18">
            <a:extLst>
              <a:ext uri="{FF2B5EF4-FFF2-40B4-BE49-F238E27FC236}">
                <a16:creationId xmlns:a16="http://schemas.microsoft.com/office/drawing/2014/main" id="{1BEFE542-6133-994C-9FAC-29BF5E6EC837}"/>
              </a:ext>
              <a:ext uri="{C183D7F6-B498-43B3-948B-1728B52AA6E4}">
                <adec:decorative xmlns:adec="http://schemas.microsoft.com/office/drawing/2017/decorative" val="1"/>
              </a:ext>
            </a:extLst>
          </p:cNvPr>
          <p:cNvSpPr/>
          <p:nvPr/>
        </p:nvSpPr>
        <p:spPr bwMode="auto">
          <a:xfrm>
            <a:off x="8231967" y="2720582"/>
            <a:ext cx="392951" cy="5052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90751C33-28FA-13BD-22E8-487C26BBEBDF}"/>
              </a:ext>
              <a:ext uri="{C183D7F6-B498-43B3-948B-1728B52AA6E4}">
                <adec:decorative xmlns:adec="http://schemas.microsoft.com/office/drawing/2017/decorative" val="1"/>
              </a:ext>
            </a:extLst>
          </p:cNvPr>
          <p:cNvCxnSpPr>
            <a:cxnSpLocks/>
            <a:stCxn id="24" idx="3"/>
            <a:endCxn id="26" idx="1"/>
          </p:cNvCxnSpPr>
          <p:nvPr/>
        </p:nvCxnSpPr>
        <p:spPr>
          <a:xfrm>
            <a:off x="9927299" y="5517877"/>
            <a:ext cx="212503" cy="0"/>
          </a:xfrm>
          <a:prstGeom prst="straightConnector1">
            <a:avLst/>
          </a:prstGeom>
          <a:noFill/>
          <a:ln w="12700" cap="flat" cmpd="sng" algn="ctr">
            <a:solidFill>
              <a:srgbClr val="FF0000"/>
            </a:solidFill>
            <a:prstDash val="solid"/>
            <a:headEnd type="none"/>
            <a:tailEnd type="arrow" w="lg" len="med"/>
          </a:ln>
          <a:effectLst/>
        </p:spPr>
      </p:cxnSp>
      <p:cxnSp>
        <p:nvCxnSpPr>
          <p:cNvPr id="21" name="Straight Arrow Connector 20">
            <a:extLst>
              <a:ext uri="{FF2B5EF4-FFF2-40B4-BE49-F238E27FC236}">
                <a16:creationId xmlns:a16="http://schemas.microsoft.com/office/drawing/2014/main" id="{C396850C-5CBE-F3EC-B896-136B17D18CEE}"/>
              </a:ext>
              <a:ext uri="{C183D7F6-B498-43B3-948B-1728B52AA6E4}">
                <adec:decorative xmlns:adec="http://schemas.microsoft.com/office/drawing/2017/decorative" val="1"/>
              </a:ext>
            </a:extLst>
          </p:cNvPr>
          <p:cNvCxnSpPr>
            <a:cxnSpLocks/>
            <a:stCxn id="25" idx="3"/>
            <a:endCxn id="24" idx="1"/>
          </p:cNvCxnSpPr>
          <p:nvPr/>
        </p:nvCxnSpPr>
        <p:spPr>
          <a:xfrm>
            <a:off x="9275587" y="5517877"/>
            <a:ext cx="206459" cy="0"/>
          </a:xfrm>
          <a:prstGeom prst="straightConnector1">
            <a:avLst/>
          </a:prstGeom>
          <a:noFill/>
          <a:ln w="12700" cap="flat" cmpd="sng" algn="ctr">
            <a:solidFill>
              <a:srgbClr val="FF0000"/>
            </a:solidFill>
            <a:prstDash val="solid"/>
            <a:headEnd type="none"/>
            <a:tailEnd type="arrow" w="lg" len="med"/>
          </a:ln>
          <a:effectLst/>
        </p:spPr>
      </p:cxnSp>
      <p:grpSp>
        <p:nvGrpSpPr>
          <p:cNvPr id="22" name="Group 21">
            <a:extLst>
              <a:ext uri="{FF2B5EF4-FFF2-40B4-BE49-F238E27FC236}">
                <a16:creationId xmlns:a16="http://schemas.microsoft.com/office/drawing/2014/main" id="{8A87B323-7551-D37E-27DA-EB903AD0644C}"/>
              </a:ext>
              <a:ext uri="{C183D7F6-B498-43B3-948B-1728B52AA6E4}">
                <adec:decorative xmlns:adec="http://schemas.microsoft.com/office/drawing/2017/decorative" val="1"/>
              </a:ext>
            </a:extLst>
          </p:cNvPr>
          <p:cNvGrpSpPr/>
          <p:nvPr/>
        </p:nvGrpSpPr>
        <p:grpSpPr>
          <a:xfrm>
            <a:off x="8601164" y="5165415"/>
            <a:ext cx="2196396" cy="945152"/>
            <a:chOff x="9233867" y="5208239"/>
            <a:chExt cx="2196707" cy="945286"/>
          </a:xfrm>
        </p:grpSpPr>
        <p:sp>
          <p:nvSpPr>
            <p:cNvPr id="23" name="Rectangle 22">
              <a:extLst>
                <a:ext uri="{FF2B5EF4-FFF2-40B4-BE49-F238E27FC236}">
                  <a16:creationId xmlns:a16="http://schemas.microsoft.com/office/drawing/2014/main" id="{FDEB41E1-220A-497A-DF8C-D2D517533171}"/>
                </a:ext>
              </a:extLst>
            </p:cNvPr>
            <p:cNvSpPr/>
            <p:nvPr/>
          </p:nvSpPr>
          <p:spPr bwMode="auto">
            <a:xfrm>
              <a:off x="9233867" y="5208239"/>
              <a:ext cx="2196707" cy="699403"/>
            </a:xfrm>
            <a:prstGeom prst="rect">
              <a:avLst/>
            </a:prstGeom>
            <a:noFill/>
            <a:ln w="9525" cap="flat" cmpd="sng" algn="ctr">
              <a:solidFill>
                <a:srgbClr val="75757A"/>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B4A5D040-0D39-8802-1358-225C689617E9}"/>
                </a:ext>
              </a:extLst>
            </p:cNvPr>
            <p:cNvSpPr/>
            <p:nvPr/>
          </p:nvSpPr>
          <p:spPr bwMode="auto">
            <a:xfrm>
              <a:off x="10114873"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5" name="Rectangle 24">
              <a:extLst>
                <a:ext uri="{FF2B5EF4-FFF2-40B4-BE49-F238E27FC236}">
                  <a16:creationId xmlns:a16="http://schemas.microsoft.com/office/drawing/2014/main" id="{696FDB69-AFCD-CB53-AEEF-21E8F63089EF}"/>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300" b="0" i="0" u="none" strike="noStrike" kern="0" cap="none" spc="0" normalizeH="0" baseline="0" noProof="0">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6" name="Rectangle 25">
              <a:extLst>
                <a:ext uri="{FF2B5EF4-FFF2-40B4-BE49-F238E27FC236}">
                  <a16:creationId xmlns:a16="http://schemas.microsoft.com/office/drawing/2014/main" id="{2DECF7D4-6DF8-28F2-11A8-4FD2F4DD17EC}"/>
                </a:ext>
              </a:extLst>
            </p:cNvPr>
            <p:cNvSpPr/>
            <p:nvPr/>
          </p:nvSpPr>
          <p:spPr bwMode="auto">
            <a:xfrm>
              <a:off x="10772723"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7" name="Rectangle 26">
              <a:extLst>
                <a:ext uri="{FF2B5EF4-FFF2-40B4-BE49-F238E27FC236}">
                  <a16:creationId xmlns:a16="http://schemas.microsoft.com/office/drawing/2014/main" id="{36E4F98A-F39D-F482-BF6A-A6763D60999C}"/>
                </a:ext>
              </a:extLst>
            </p:cNvPr>
            <p:cNvSpPr/>
            <p:nvPr/>
          </p:nvSpPr>
          <p:spPr>
            <a:xfrm>
              <a:off x="9625929" y="5913619"/>
              <a:ext cx="1412583" cy="239906"/>
            </a:xfrm>
            <a:prstGeom prst="rect">
              <a:avLst/>
            </a:prstGeom>
          </p:spPr>
          <p:txBody>
            <a:bodyPr wrap="square">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1078" b="0" i="0" u="none" strike="noStrike" kern="0" cap="none" spc="0" normalizeH="0" baseline="0" noProof="0">
                  <a:ln>
                    <a:noFill/>
                  </a:ln>
                  <a:solidFill>
                    <a:prstClr val="black"/>
                  </a:solidFill>
                  <a:effectLst/>
                  <a:uLnTx/>
                  <a:uFillTx/>
                  <a:latin typeface="IBM Plex Sans" panose="020B0503050203000203" pitchFamily="34" charset="0"/>
                  <a:ea typeface="+mn-ea"/>
                  <a:cs typeface="Segoe UI Semibold" panose="020B0702040204020203" pitchFamily="34" charset="0"/>
                </a:rPr>
                <a:t>Database ledger</a:t>
              </a:r>
            </a:p>
          </p:txBody>
        </p:sp>
        <p:sp>
          <p:nvSpPr>
            <p:cNvPr id="28" name="Rectangle 27">
              <a:extLst>
                <a:ext uri="{FF2B5EF4-FFF2-40B4-BE49-F238E27FC236}">
                  <a16:creationId xmlns:a16="http://schemas.microsoft.com/office/drawing/2014/main" id="{FE7C1397-0C2D-DA85-7634-FC51816B3A8D}"/>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686" b="0" i="0" u="none" strike="noStrike" kern="0" cap="none" spc="0" normalizeH="0" baseline="0" noProof="0">
                  <a:ln>
                    <a:noFill/>
                  </a:ln>
                  <a:solidFill>
                    <a:srgbClr val="000000"/>
                  </a:solidFill>
                  <a:effectLst/>
                  <a:uLnTx/>
                  <a:uFillTx/>
                  <a:latin typeface="IBM Plex Sans" panose="020B0503050203000203" pitchFamily="34" charset="0"/>
                  <a:ea typeface="+mn-ea"/>
                  <a:cs typeface="Segoe UI Semibold" panose="020B0702040204020203" pitchFamily="34" charset="0"/>
                </a:rPr>
                <a:t>Block N</a:t>
              </a:r>
            </a:p>
          </p:txBody>
        </p:sp>
        <p:sp>
          <p:nvSpPr>
            <p:cNvPr id="29" name="Rectangle 28">
              <a:extLst>
                <a:ext uri="{FF2B5EF4-FFF2-40B4-BE49-F238E27FC236}">
                  <a16:creationId xmlns:a16="http://schemas.microsoft.com/office/drawing/2014/main" id="{CEB8D842-8087-32D0-9B0A-A178E391320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686" b="0" i="0" u="none" strike="noStrike" kern="0" cap="none" spc="0" normalizeH="0" baseline="0" noProof="0">
                  <a:ln>
                    <a:noFill/>
                  </a:ln>
                  <a:solidFill>
                    <a:srgbClr val="000000"/>
                  </a:solidFill>
                  <a:effectLst/>
                  <a:uLnTx/>
                  <a:uFillTx/>
                  <a:latin typeface="IBM Plex Sans" panose="020B0503050203000203" pitchFamily="34" charset="0"/>
                  <a:ea typeface="+mn-ea"/>
                  <a:cs typeface="Segoe UI Semibold" panose="020B0702040204020203" pitchFamily="34" charset="0"/>
                </a:rPr>
                <a:t>Block N-1</a:t>
              </a:r>
            </a:p>
          </p:txBody>
        </p:sp>
        <p:sp>
          <p:nvSpPr>
            <p:cNvPr id="30" name="Rectangle 29">
              <a:extLst>
                <a:ext uri="{FF2B5EF4-FFF2-40B4-BE49-F238E27FC236}">
                  <a16:creationId xmlns:a16="http://schemas.microsoft.com/office/drawing/2014/main" id="{F31DAB02-1D4B-AE0F-BD98-25B7BACB7CE0}"/>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686" b="0" i="0" u="none" strike="noStrike" kern="0" cap="none" spc="0" normalizeH="0" baseline="0" noProof="0">
                  <a:ln>
                    <a:noFill/>
                  </a:ln>
                  <a:solidFill>
                    <a:srgbClr val="000000"/>
                  </a:solidFill>
                  <a:effectLst/>
                  <a:uLnTx/>
                  <a:uFillTx/>
                  <a:latin typeface="IBM Plex Sans" panose="020B0503050203000203" pitchFamily="34" charset="0"/>
                  <a:ea typeface="+mn-ea"/>
                  <a:cs typeface="Segoe UI Semibold" panose="020B0702040204020203" pitchFamily="34" charset="0"/>
                </a:rPr>
                <a:t>Block N-2</a:t>
              </a:r>
            </a:p>
          </p:txBody>
        </p:sp>
      </p:grpSp>
      <p:cxnSp>
        <p:nvCxnSpPr>
          <p:cNvPr id="31" name="Straight Arrow Connector 30">
            <a:extLst>
              <a:ext uri="{FF2B5EF4-FFF2-40B4-BE49-F238E27FC236}">
                <a16:creationId xmlns:a16="http://schemas.microsoft.com/office/drawing/2014/main" id="{86C85399-48FA-DBBD-A48E-28B2E6D901F0}"/>
              </a:ext>
              <a:ext uri="{C183D7F6-B498-43B3-948B-1728B52AA6E4}">
                <adec:decorative xmlns:adec="http://schemas.microsoft.com/office/drawing/2017/decorative" val="1"/>
              </a:ext>
            </a:extLst>
          </p:cNvPr>
          <p:cNvCxnSpPr>
            <a:cxnSpLocks/>
          </p:cNvCxnSpPr>
          <p:nvPr/>
        </p:nvCxnSpPr>
        <p:spPr>
          <a:xfrm>
            <a:off x="8897245" y="2023629"/>
            <a:ext cx="0" cy="2151420"/>
          </a:xfrm>
          <a:prstGeom prst="straightConnector1">
            <a:avLst/>
          </a:prstGeom>
          <a:noFill/>
          <a:ln w="12700" cap="flat" cmpd="sng" algn="ctr">
            <a:solidFill>
              <a:srgbClr val="75757A"/>
            </a:solidFill>
            <a:prstDash val="solid"/>
            <a:headEnd type="none"/>
            <a:tailEnd type="arrow" w="lg" len="med"/>
          </a:ln>
          <a:effectLst/>
        </p:spPr>
      </p:cxnSp>
      <p:cxnSp>
        <p:nvCxnSpPr>
          <p:cNvPr id="32" name="Straight Arrow Connector 31">
            <a:extLst>
              <a:ext uri="{FF2B5EF4-FFF2-40B4-BE49-F238E27FC236}">
                <a16:creationId xmlns:a16="http://schemas.microsoft.com/office/drawing/2014/main" id="{CB940CF6-2574-7CEC-4B22-BA6918DEB229}"/>
              </a:ext>
              <a:ext uri="{C183D7F6-B498-43B3-948B-1728B52AA6E4}">
                <adec:decorative xmlns:adec="http://schemas.microsoft.com/office/drawing/2017/decorative" val="1"/>
              </a:ext>
            </a:extLst>
          </p:cNvPr>
          <p:cNvCxnSpPr>
            <a:cxnSpLocks/>
            <a:stCxn id="163" idx="3"/>
            <a:endCxn id="117" idx="1"/>
          </p:cNvCxnSpPr>
          <p:nvPr/>
        </p:nvCxnSpPr>
        <p:spPr>
          <a:xfrm>
            <a:off x="9313141" y="4391760"/>
            <a:ext cx="690111" cy="1"/>
          </a:xfrm>
          <a:prstGeom prst="straightConnector1">
            <a:avLst/>
          </a:prstGeom>
          <a:noFill/>
          <a:ln w="12700" cap="flat" cmpd="sng" algn="ctr">
            <a:solidFill>
              <a:srgbClr val="75757A"/>
            </a:solidFill>
            <a:prstDash val="dash"/>
            <a:headEnd type="none"/>
            <a:tailEnd type="arrow" w="lg" len="med"/>
          </a:ln>
          <a:effectLst/>
        </p:spPr>
      </p:cxnSp>
      <p:cxnSp>
        <p:nvCxnSpPr>
          <p:cNvPr id="33" name="Connector: Elbow 32">
            <a:extLst>
              <a:ext uri="{FF2B5EF4-FFF2-40B4-BE49-F238E27FC236}">
                <a16:creationId xmlns:a16="http://schemas.microsoft.com/office/drawing/2014/main" id="{CE6A44E4-9F7F-F3E4-B88E-1D7399092615}"/>
              </a:ext>
              <a:ext uri="{C183D7F6-B498-43B3-948B-1728B52AA6E4}">
                <adec:decorative xmlns:adec="http://schemas.microsoft.com/office/drawing/2017/decorative" val="1"/>
              </a:ext>
            </a:extLst>
          </p:cNvPr>
          <p:cNvCxnSpPr>
            <a:cxnSpLocks/>
            <a:stCxn id="112" idx="0"/>
            <a:endCxn id="163" idx="1"/>
          </p:cNvCxnSpPr>
          <p:nvPr/>
        </p:nvCxnSpPr>
        <p:spPr>
          <a:xfrm rot="16200000" flipV="1">
            <a:off x="8309269" y="4703711"/>
            <a:ext cx="915768" cy="291866"/>
          </a:xfrm>
          <a:prstGeom prst="bentConnector4">
            <a:avLst>
              <a:gd name="adj1" fmla="val 27688"/>
              <a:gd name="adj2" fmla="val 176784"/>
            </a:avLst>
          </a:prstGeom>
          <a:noFill/>
          <a:ln w="12700" cap="flat" cmpd="sng" algn="ctr">
            <a:solidFill>
              <a:srgbClr val="FF0000"/>
            </a:solidFill>
            <a:prstDash val="solid"/>
            <a:headEnd type="none"/>
            <a:tailEnd type="arrow" w="lg" len="med"/>
          </a:ln>
          <a:effectLst/>
        </p:spPr>
      </p:cxnSp>
      <p:cxnSp>
        <p:nvCxnSpPr>
          <p:cNvPr id="34" name="Connector: Elbow 33">
            <a:extLst>
              <a:ext uri="{FF2B5EF4-FFF2-40B4-BE49-F238E27FC236}">
                <a16:creationId xmlns:a16="http://schemas.microsoft.com/office/drawing/2014/main" id="{51DBB635-38D6-6489-1EE0-091387003306}"/>
              </a:ext>
              <a:ext uri="{C183D7F6-B498-43B3-948B-1728B52AA6E4}">
                <adec:decorative xmlns:adec="http://schemas.microsoft.com/office/drawing/2017/decorative" val="1"/>
              </a:ext>
            </a:extLst>
          </p:cNvPr>
          <p:cNvCxnSpPr>
            <a:cxnSpLocks/>
          </p:cNvCxnSpPr>
          <p:nvPr/>
        </p:nvCxnSpPr>
        <p:spPr>
          <a:xfrm rot="5400000" flipH="1" flipV="1">
            <a:off x="9503136" y="4099160"/>
            <a:ext cx="915767" cy="1500968"/>
          </a:xfrm>
          <a:prstGeom prst="bentConnector4">
            <a:avLst>
              <a:gd name="adj1" fmla="val 27688"/>
              <a:gd name="adj2" fmla="val 114931"/>
            </a:avLst>
          </a:prstGeom>
          <a:noFill/>
          <a:ln w="12700" cap="flat" cmpd="sng" algn="ctr">
            <a:solidFill>
              <a:srgbClr val="FF0000"/>
            </a:solidFill>
            <a:prstDash val="solid"/>
            <a:headEnd type="none"/>
            <a:tailEnd type="arrow" w="lg" len="med"/>
          </a:ln>
          <a:effectLst/>
        </p:spPr>
      </p:cxnSp>
      <p:grpSp>
        <p:nvGrpSpPr>
          <p:cNvPr id="35" name="Group 34">
            <a:extLst>
              <a:ext uri="{FF2B5EF4-FFF2-40B4-BE49-F238E27FC236}">
                <a16:creationId xmlns:a16="http://schemas.microsoft.com/office/drawing/2014/main" id="{208C4833-0C99-5659-57A3-426DD3E270D3}"/>
              </a:ext>
              <a:ext uri="{C183D7F6-B498-43B3-948B-1728B52AA6E4}">
                <adec:decorative xmlns:adec="http://schemas.microsoft.com/office/drawing/2017/decorative" val="1"/>
              </a:ext>
            </a:extLst>
          </p:cNvPr>
          <p:cNvGrpSpPr/>
          <p:nvPr/>
        </p:nvGrpSpPr>
        <p:grpSpPr>
          <a:xfrm>
            <a:off x="8936202" y="5389281"/>
            <a:ext cx="228059" cy="157840"/>
            <a:chOff x="10970984" y="5483094"/>
            <a:chExt cx="228091" cy="157862"/>
          </a:xfrm>
          <a:solidFill>
            <a:srgbClr val="FFFFFF"/>
          </a:solidFill>
        </p:grpSpPr>
        <p:sp>
          <p:nvSpPr>
            <p:cNvPr id="36" name="Rectangle 35">
              <a:extLst>
                <a:ext uri="{FF2B5EF4-FFF2-40B4-BE49-F238E27FC236}">
                  <a16:creationId xmlns:a16="http://schemas.microsoft.com/office/drawing/2014/main" id="{68AB5BB7-2CA9-B0AA-85FC-B35924C5396C}"/>
                </a:ext>
              </a:extLst>
            </p:cNvPr>
            <p:cNvSpPr/>
            <p:nvPr/>
          </p:nvSpPr>
          <p:spPr bwMode="auto">
            <a:xfrm>
              <a:off x="10970984" y="5486816"/>
              <a:ext cx="227632" cy="154140"/>
            </a:xfrm>
            <a:prstGeom prst="rect">
              <a:avLst/>
            </a:prstGeom>
            <a:grpFill/>
            <a:ln w="6350" cap="flat" cmpd="sng" algn="ctr">
              <a:solidFill>
                <a:srgbClr val="0078D3"/>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nvGrpSpPr>
            <p:cNvPr id="37" name="Graphic 50" descr="Diploma">
              <a:extLst>
                <a:ext uri="{FF2B5EF4-FFF2-40B4-BE49-F238E27FC236}">
                  <a16:creationId xmlns:a16="http://schemas.microsoft.com/office/drawing/2014/main" id="{51F0935C-0E3D-5D9D-00EA-845F1986752F}"/>
                </a:ext>
              </a:extLst>
            </p:cNvPr>
            <p:cNvGrpSpPr/>
            <p:nvPr/>
          </p:nvGrpSpPr>
          <p:grpSpPr>
            <a:xfrm>
              <a:off x="10970984" y="5483094"/>
              <a:ext cx="228091" cy="157862"/>
              <a:chOff x="5315459" y="3004617"/>
              <a:chExt cx="742950" cy="514350"/>
            </a:xfrm>
            <a:grpFill/>
          </p:grpSpPr>
          <p:sp>
            <p:nvSpPr>
              <p:cNvPr id="38" name="Freeform: Shape 37">
                <a:extLst>
                  <a:ext uri="{FF2B5EF4-FFF2-40B4-BE49-F238E27FC236}">
                    <a16:creationId xmlns:a16="http://schemas.microsoft.com/office/drawing/2014/main" id="{13879E7C-9ADC-1266-2AA2-0876BCFE49A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39" name="Freeform: Shape 38">
                <a:extLst>
                  <a:ext uri="{FF2B5EF4-FFF2-40B4-BE49-F238E27FC236}">
                    <a16:creationId xmlns:a16="http://schemas.microsoft.com/office/drawing/2014/main" id="{08A076E2-E465-8604-417B-95DF428D5CA9}"/>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40" name="Freeform: Shape 39">
                <a:extLst>
                  <a:ext uri="{FF2B5EF4-FFF2-40B4-BE49-F238E27FC236}">
                    <a16:creationId xmlns:a16="http://schemas.microsoft.com/office/drawing/2014/main" id="{8EB42E7A-3FF9-144C-80DD-B9327FAD588B}"/>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41" name="Freeform: Shape 40">
                <a:extLst>
                  <a:ext uri="{FF2B5EF4-FFF2-40B4-BE49-F238E27FC236}">
                    <a16:creationId xmlns:a16="http://schemas.microsoft.com/office/drawing/2014/main" id="{09A7EFEC-663D-8AC3-7698-09480411C67B}"/>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42" name="Freeform: Shape 41">
                <a:extLst>
                  <a:ext uri="{FF2B5EF4-FFF2-40B4-BE49-F238E27FC236}">
                    <a16:creationId xmlns:a16="http://schemas.microsoft.com/office/drawing/2014/main" id="{533BC1BD-1039-D698-54D5-F6EDC90CFB2A}"/>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grpSp>
      </p:grpSp>
      <p:grpSp>
        <p:nvGrpSpPr>
          <p:cNvPr id="43" name="Group 42">
            <a:extLst>
              <a:ext uri="{FF2B5EF4-FFF2-40B4-BE49-F238E27FC236}">
                <a16:creationId xmlns:a16="http://schemas.microsoft.com/office/drawing/2014/main" id="{731A92ED-AEC9-1CC2-2A2F-2F074B0FF943}"/>
              </a:ext>
              <a:ext uri="{C183D7F6-B498-43B3-948B-1728B52AA6E4}">
                <adec:decorative xmlns:adec="http://schemas.microsoft.com/office/drawing/2017/decorative" val="1"/>
              </a:ext>
            </a:extLst>
          </p:cNvPr>
          <p:cNvGrpSpPr/>
          <p:nvPr/>
        </p:nvGrpSpPr>
        <p:grpSpPr>
          <a:xfrm>
            <a:off x="9595750" y="5389281"/>
            <a:ext cx="228059" cy="157840"/>
            <a:chOff x="10970984" y="5483094"/>
            <a:chExt cx="228091" cy="157862"/>
          </a:xfrm>
          <a:solidFill>
            <a:srgbClr val="FFFFFF"/>
          </a:solidFill>
        </p:grpSpPr>
        <p:sp>
          <p:nvSpPr>
            <p:cNvPr id="44" name="Rectangle 43">
              <a:extLst>
                <a:ext uri="{FF2B5EF4-FFF2-40B4-BE49-F238E27FC236}">
                  <a16:creationId xmlns:a16="http://schemas.microsoft.com/office/drawing/2014/main" id="{06991A87-E085-4C0B-9706-C939E485A126}"/>
                </a:ext>
              </a:extLst>
            </p:cNvPr>
            <p:cNvSpPr/>
            <p:nvPr/>
          </p:nvSpPr>
          <p:spPr bwMode="auto">
            <a:xfrm>
              <a:off x="10970984" y="5486816"/>
              <a:ext cx="227632" cy="154140"/>
            </a:xfrm>
            <a:prstGeom prst="rect">
              <a:avLst/>
            </a:prstGeom>
            <a:grpFill/>
            <a:ln w="6350" cap="flat" cmpd="sng" algn="ctr">
              <a:solidFill>
                <a:srgbClr val="0078D3"/>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nvGrpSpPr>
            <p:cNvPr id="45" name="Graphic 50" descr="Diploma">
              <a:extLst>
                <a:ext uri="{FF2B5EF4-FFF2-40B4-BE49-F238E27FC236}">
                  <a16:creationId xmlns:a16="http://schemas.microsoft.com/office/drawing/2014/main" id="{4E44EBD8-2E0B-74C7-314E-7F6838A84C18}"/>
                </a:ext>
              </a:extLst>
            </p:cNvPr>
            <p:cNvGrpSpPr/>
            <p:nvPr/>
          </p:nvGrpSpPr>
          <p:grpSpPr>
            <a:xfrm>
              <a:off x="10970984" y="5483094"/>
              <a:ext cx="228091" cy="157862"/>
              <a:chOff x="5315459" y="3004617"/>
              <a:chExt cx="742950" cy="514350"/>
            </a:xfrm>
            <a:grpFill/>
          </p:grpSpPr>
          <p:sp>
            <p:nvSpPr>
              <p:cNvPr id="46" name="Freeform: Shape 45">
                <a:extLst>
                  <a:ext uri="{FF2B5EF4-FFF2-40B4-BE49-F238E27FC236}">
                    <a16:creationId xmlns:a16="http://schemas.microsoft.com/office/drawing/2014/main" id="{B6C3CC27-6634-C5E2-68C2-DCE46F6657C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47" name="Freeform: Shape 46">
                <a:extLst>
                  <a:ext uri="{FF2B5EF4-FFF2-40B4-BE49-F238E27FC236}">
                    <a16:creationId xmlns:a16="http://schemas.microsoft.com/office/drawing/2014/main" id="{6BF6ACA8-783F-0DCA-09AB-257019B3E9BF}"/>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48" name="Freeform: Shape 47">
                <a:extLst>
                  <a:ext uri="{FF2B5EF4-FFF2-40B4-BE49-F238E27FC236}">
                    <a16:creationId xmlns:a16="http://schemas.microsoft.com/office/drawing/2014/main" id="{23317032-C8C3-B0B5-A736-55B50E4F0FBA}"/>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49" name="Freeform: Shape 48">
                <a:extLst>
                  <a:ext uri="{FF2B5EF4-FFF2-40B4-BE49-F238E27FC236}">
                    <a16:creationId xmlns:a16="http://schemas.microsoft.com/office/drawing/2014/main" id="{DFFB699F-08A5-C97D-B2AC-D5EBA55E5E2A}"/>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50" name="Freeform: Shape 49">
                <a:extLst>
                  <a:ext uri="{FF2B5EF4-FFF2-40B4-BE49-F238E27FC236}">
                    <a16:creationId xmlns:a16="http://schemas.microsoft.com/office/drawing/2014/main" id="{63E3BAC4-9652-1F55-1D80-87FB6F294B05}"/>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grpSp>
      </p:grpSp>
      <p:grpSp>
        <p:nvGrpSpPr>
          <p:cNvPr id="51" name="Group 50">
            <a:extLst>
              <a:ext uri="{FF2B5EF4-FFF2-40B4-BE49-F238E27FC236}">
                <a16:creationId xmlns:a16="http://schemas.microsoft.com/office/drawing/2014/main" id="{2B55E83C-7833-E80C-04BB-614AE6180816}"/>
              </a:ext>
              <a:ext uri="{C183D7F6-B498-43B3-948B-1728B52AA6E4}">
                <adec:decorative xmlns:adec="http://schemas.microsoft.com/office/drawing/2017/decorative" val="1"/>
              </a:ext>
            </a:extLst>
          </p:cNvPr>
          <p:cNvGrpSpPr/>
          <p:nvPr/>
        </p:nvGrpSpPr>
        <p:grpSpPr>
          <a:xfrm>
            <a:off x="10248399" y="5389281"/>
            <a:ext cx="228059" cy="157840"/>
            <a:chOff x="10970984" y="5483094"/>
            <a:chExt cx="228091" cy="157862"/>
          </a:xfrm>
          <a:solidFill>
            <a:srgbClr val="FFFFFF"/>
          </a:solidFill>
        </p:grpSpPr>
        <p:sp>
          <p:nvSpPr>
            <p:cNvPr id="52" name="Rectangle 51">
              <a:extLst>
                <a:ext uri="{FF2B5EF4-FFF2-40B4-BE49-F238E27FC236}">
                  <a16:creationId xmlns:a16="http://schemas.microsoft.com/office/drawing/2014/main" id="{63246766-950D-5035-A286-C6BCC231B797}"/>
                </a:ext>
              </a:extLst>
            </p:cNvPr>
            <p:cNvSpPr/>
            <p:nvPr/>
          </p:nvSpPr>
          <p:spPr bwMode="auto">
            <a:xfrm>
              <a:off x="10970984" y="5486816"/>
              <a:ext cx="227632" cy="154140"/>
            </a:xfrm>
            <a:prstGeom prst="rect">
              <a:avLst/>
            </a:prstGeom>
            <a:grpFill/>
            <a:ln w="6350" cap="flat" cmpd="sng" algn="ctr">
              <a:solidFill>
                <a:srgbClr val="0078D3"/>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nvGrpSpPr>
            <p:cNvPr id="53" name="Graphic 50" descr="Diploma">
              <a:extLst>
                <a:ext uri="{FF2B5EF4-FFF2-40B4-BE49-F238E27FC236}">
                  <a16:creationId xmlns:a16="http://schemas.microsoft.com/office/drawing/2014/main" id="{1C9F7669-9058-6398-9B43-E5DD795033F5}"/>
                </a:ext>
              </a:extLst>
            </p:cNvPr>
            <p:cNvGrpSpPr/>
            <p:nvPr/>
          </p:nvGrpSpPr>
          <p:grpSpPr>
            <a:xfrm>
              <a:off x="10970984" y="5483094"/>
              <a:ext cx="228091" cy="157862"/>
              <a:chOff x="5315459" y="3004617"/>
              <a:chExt cx="742950" cy="514350"/>
            </a:xfrm>
            <a:grpFill/>
          </p:grpSpPr>
          <p:sp>
            <p:nvSpPr>
              <p:cNvPr id="54" name="Freeform: Shape 53">
                <a:extLst>
                  <a:ext uri="{FF2B5EF4-FFF2-40B4-BE49-F238E27FC236}">
                    <a16:creationId xmlns:a16="http://schemas.microsoft.com/office/drawing/2014/main" id="{DDB39C9F-515E-6186-2856-277FB5B7CBB9}"/>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55" name="Freeform: Shape 54">
                <a:extLst>
                  <a:ext uri="{FF2B5EF4-FFF2-40B4-BE49-F238E27FC236}">
                    <a16:creationId xmlns:a16="http://schemas.microsoft.com/office/drawing/2014/main" id="{0C32089A-8289-468D-D96A-FE1D7C44720F}"/>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56" name="Freeform: Shape 55">
                <a:extLst>
                  <a:ext uri="{FF2B5EF4-FFF2-40B4-BE49-F238E27FC236}">
                    <a16:creationId xmlns:a16="http://schemas.microsoft.com/office/drawing/2014/main" id="{1CE9C5EA-C2A5-76C7-15AE-84952592B18C}"/>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57" name="Freeform: Shape 56">
                <a:extLst>
                  <a:ext uri="{FF2B5EF4-FFF2-40B4-BE49-F238E27FC236}">
                    <a16:creationId xmlns:a16="http://schemas.microsoft.com/office/drawing/2014/main" id="{BC580963-A02C-5B13-B2DD-807E2C663E5B}"/>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58" name="Freeform: Shape 57">
                <a:extLst>
                  <a:ext uri="{FF2B5EF4-FFF2-40B4-BE49-F238E27FC236}">
                    <a16:creationId xmlns:a16="http://schemas.microsoft.com/office/drawing/2014/main" id="{3696D842-71FD-62B5-8B07-A08126F9D55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grpSp>
      </p:grpSp>
      <p:grpSp>
        <p:nvGrpSpPr>
          <p:cNvPr id="59" name="Group 58">
            <a:extLst>
              <a:ext uri="{FF2B5EF4-FFF2-40B4-BE49-F238E27FC236}">
                <a16:creationId xmlns:a16="http://schemas.microsoft.com/office/drawing/2014/main" id="{010D09E2-9132-EEA9-CA10-0901B7529A1B}"/>
              </a:ext>
              <a:ext uri="{C183D7F6-B498-43B3-948B-1728B52AA6E4}">
                <adec:decorative xmlns:adec="http://schemas.microsoft.com/office/drawing/2017/decorative" val="1"/>
              </a:ext>
            </a:extLst>
          </p:cNvPr>
          <p:cNvGrpSpPr/>
          <p:nvPr/>
        </p:nvGrpSpPr>
        <p:grpSpPr>
          <a:xfrm>
            <a:off x="9160311" y="3091898"/>
            <a:ext cx="990688" cy="679215"/>
            <a:chOff x="9793096" y="3283426"/>
            <a:chExt cx="990828" cy="679313"/>
          </a:xfrm>
        </p:grpSpPr>
        <p:sp>
          <p:nvSpPr>
            <p:cNvPr id="60" name="Rectangle 59">
              <a:extLst>
                <a:ext uri="{FF2B5EF4-FFF2-40B4-BE49-F238E27FC236}">
                  <a16:creationId xmlns:a16="http://schemas.microsoft.com/office/drawing/2014/main" id="{774F0398-F5C0-EA92-8EC3-09C522FE2415}"/>
                </a:ext>
              </a:extLst>
            </p:cNvPr>
            <p:cNvSpPr/>
            <p:nvPr/>
          </p:nvSpPr>
          <p:spPr>
            <a:xfrm>
              <a:off x="9793096" y="3722833"/>
              <a:ext cx="990828" cy="239906"/>
            </a:xfrm>
            <a:prstGeom prst="rect">
              <a:avLst/>
            </a:prstGeom>
          </p:spPr>
          <p:txBody>
            <a:bodyPr wrap="square">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1078" b="0" i="0" u="none" strike="noStrike" kern="0" cap="none" spc="0" normalizeH="0" baseline="0" noProof="0">
                  <a:ln>
                    <a:noFill/>
                  </a:ln>
                  <a:solidFill>
                    <a:prstClr val="black"/>
                  </a:solidFill>
                  <a:effectLst/>
                  <a:uLnTx/>
                  <a:uFillTx/>
                  <a:latin typeface="IBM Plex Sans" panose="020B0503050203000203" pitchFamily="34" charset="0"/>
                  <a:ea typeface="+mn-ea"/>
                  <a:cs typeface="Segoe UI Semibold" panose="020B0702040204020203" pitchFamily="34" charset="0"/>
                </a:rPr>
                <a:t>Ledger view</a:t>
              </a:r>
            </a:p>
          </p:txBody>
        </p:sp>
        <p:grpSp>
          <p:nvGrpSpPr>
            <p:cNvPr id="61" name="Group 60">
              <a:extLst>
                <a:ext uri="{FF2B5EF4-FFF2-40B4-BE49-F238E27FC236}">
                  <a16:creationId xmlns:a16="http://schemas.microsoft.com/office/drawing/2014/main" id="{F34DACEB-F504-9395-B3FC-978B35D5EC50}"/>
                </a:ext>
              </a:extLst>
            </p:cNvPr>
            <p:cNvGrpSpPr/>
            <p:nvPr/>
          </p:nvGrpSpPr>
          <p:grpSpPr>
            <a:xfrm>
              <a:off x="9946402" y="3283426"/>
              <a:ext cx="692021" cy="438867"/>
              <a:chOff x="10861085" y="3544414"/>
              <a:chExt cx="692021" cy="438867"/>
            </a:xfrm>
          </p:grpSpPr>
          <p:sp>
            <p:nvSpPr>
              <p:cNvPr id="62" name="Rectangle 61">
                <a:extLst>
                  <a:ext uri="{FF2B5EF4-FFF2-40B4-BE49-F238E27FC236}">
                    <a16:creationId xmlns:a16="http://schemas.microsoft.com/office/drawing/2014/main" id="{04DEFB15-A77F-24BA-5BF0-31F939E28077}"/>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63" name="Rectangle 62">
                <a:extLst>
                  <a:ext uri="{FF2B5EF4-FFF2-40B4-BE49-F238E27FC236}">
                    <a16:creationId xmlns:a16="http://schemas.microsoft.com/office/drawing/2014/main" id="{E4853B7D-9963-F17E-9DF9-A7148F3120EA}"/>
                  </a:ext>
                </a:extLst>
              </p:cNvPr>
              <p:cNvSpPr/>
              <p:nvPr/>
            </p:nvSpPr>
            <p:spPr bwMode="auto">
              <a:xfrm>
                <a:off x="1088501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64" name="Rectangle 63">
                <a:extLst>
                  <a:ext uri="{FF2B5EF4-FFF2-40B4-BE49-F238E27FC236}">
                    <a16:creationId xmlns:a16="http://schemas.microsoft.com/office/drawing/2014/main" id="{D346E5FF-7CA6-6857-6FF2-82C8CF51F94E}"/>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65" name="Rectangle 64">
                <a:extLst>
                  <a:ext uri="{FF2B5EF4-FFF2-40B4-BE49-F238E27FC236}">
                    <a16:creationId xmlns:a16="http://schemas.microsoft.com/office/drawing/2014/main" id="{452B05D2-3AB7-6C80-C454-BC9DA695A2EA}"/>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66" name="Rectangle 65">
                <a:extLst>
                  <a:ext uri="{FF2B5EF4-FFF2-40B4-BE49-F238E27FC236}">
                    <a16:creationId xmlns:a16="http://schemas.microsoft.com/office/drawing/2014/main" id="{F62DDFE7-6A42-11E6-598D-2E75E156B7E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67" name="Rectangle 66">
                <a:extLst>
                  <a:ext uri="{FF2B5EF4-FFF2-40B4-BE49-F238E27FC236}">
                    <a16:creationId xmlns:a16="http://schemas.microsoft.com/office/drawing/2014/main" id="{91EB9D38-ED61-98E3-0C34-06E15BFFEFF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68" name="Rectangle 67">
                <a:extLst>
                  <a:ext uri="{FF2B5EF4-FFF2-40B4-BE49-F238E27FC236}">
                    <a16:creationId xmlns:a16="http://schemas.microsoft.com/office/drawing/2014/main" id="{3C238C85-6A54-1816-5061-FDCA08986905}"/>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69" name="Rectangle 68">
                <a:extLst>
                  <a:ext uri="{FF2B5EF4-FFF2-40B4-BE49-F238E27FC236}">
                    <a16:creationId xmlns:a16="http://schemas.microsoft.com/office/drawing/2014/main" id="{D49A12C5-EE69-5F51-F80B-B3F34C71E6AE}"/>
                  </a:ext>
                </a:extLst>
              </p:cNvPr>
              <p:cNvSpPr/>
              <p:nvPr/>
            </p:nvSpPr>
            <p:spPr bwMode="auto">
              <a:xfrm>
                <a:off x="11047496"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70" name="Rectangle 69">
                <a:extLst>
                  <a:ext uri="{FF2B5EF4-FFF2-40B4-BE49-F238E27FC236}">
                    <a16:creationId xmlns:a16="http://schemas.microsoft.com/office/drawing/2014/main" id="{A3DE7FDF-B55F-FB3E-9159-487F0DE47ED6}"/>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71" name="Rectangle 70">
                <a:extLst>
                  <a:ext uri="{FF2B5EF4-FFF2-40B4-BE49-F238E27FC236}">
                    <a16:creationId xmlns:a16="http://schemas.microsoft.com/office/drawing/2014/main" id="{36D52E38-1CEF-B262-1818-09499B750916}"/>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72" name="Rectangle 71">
                <a:extLst>
                  <a:ext uri="{FF2B5EF4-FFF2-40B4-BE49-F238E27FC236}">
                    <a16:creationId xmlns:a16="http://schemas.microsoft.com/office/drawing/2014/main" id="{1A993540-09B8-CF09-DF70-D439E8861FC4}"/>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73" name="Rectangle 72">
                <a:extLst>
                  <a:ext uri="{FF2B5EF4-FFF2-40B4-BE49-F238E27FC236}">
                    <a16:creationId xmlns:a16="http://schemas.microsoft.com/office/drawing/2014/main" id="{2F3A36B1-6CB5-16F0-30C1-DF9B3EC06199}"/>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74" name="Rectangle 73">
                <a:extLst>
                  <a:ext uri="{FF2B5EF4-FFF2-40B4-BE49-F238E27FC236}">
                    <a16:creationId xmlns:a16="http://schemas.microsoft.com/office/drawing/2014/main" id="{C6C8872B-C192-E3AF-5F6C-F82BBE2EE466}"/>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75" name="Rectangle 74">
                <a:extLst>
                  <a:ext uri="{FF2B5EF4-FFF2-40B4-BE49-F238E27FC236}">
                    <a16:creationId xmlns:a16="http://schemas.microsoft.com/office/drawing/2014/main" id="{33215663-6405-F793-D3CA-EC9C7866130D}"/>
                  </a:ext>
                </a:extLst>
              </p:cNvPr>
              <p:cNvSpPr/>
              <p:nvPr/>
            </p:nvSpPr>
            <p:spPr bwMode="auto">
              <a:xfrm>
                <a:off x="11209983"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76" name="Rectangle 75">
                <a:extLst>
                  <a:ext uri="{FF2B5EF4-FFF2-40B4-BE49-F238E27FC236}">
                    <a16:creationId xmlns:a16="http://schemas.microsoft.com/office/drawing/2014/main" id="{A529E536-3F49-D1DC-6F70-84361B5AAA7F}"/>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77" name="Rectangle 76">
                <a:extLst>
                  <a:ext uri="{FF2B5EF4-FFF2-40B4-BE49-F238E27FC236}">
                    <a16:creationId xmlns:a16="http://schemas.microsoft.com/office/drawing/2014/main" id="{5C833945-0421-9D54-3D38-C56C9EEA95FE}"/>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78" name="Rectangle 77">
                <a:extLst>
                  <a:ext uri="{FF2B5EF4-FFF2-40B4-BE49-F238E27FC236}">
                    <a16:creationId xmlns:a16="http://schemas.microsoft.com/office/drawing/2014/main" id="{25BB377C-AFCD-7755-C60A-CA146B8DB658}"/>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79" name="Rectangle 78">
                <a:extLst>
                  <a:ext uri="{FF2B5EF4-FFF2-40B4-BE49-F238E27FC236}">
                    <a16:creationId xmlns:a16="http://schemas.microsoft.com/office/drawing/2014/main" id="{AA131570-80D4-4C04-C867-6610B9D1EDFE}"/>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0" name="Rectangle 79">
                <a:extLst>
                  <a:ext uri="{FF2B5EF4-FFF2-40B4-BE49-F238E27FC236}">
                    <a16:creationId xmlns:a16="http://schemas.microsoft.com/office/drawing/2014/main" id="{90827F4C-E608-E01E-A786-66193584C5D8}"/>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1" name="Rectangle 80">
                <a:extLst>
                  <a:ext uri="{FF2B5EF4-FFF2-40B4-BE49-F238E27FC236}">
                    <a16:creationId xmlns:a16="http://schemas.microsoft.com/office/drawing/2014/main" id="{1CB78CE9-96C8-7B64-8969-698505265E57}"/>
                  </a:ext>
                </a:extLst>
              </p:cNvPr>
              <p:cNvSpPr/>
              <p:nvPr/>
            </p:nvSpPr>
            <p:spPr bwMode="auto">
              <a:xfrm>
                <a:off x="1137247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2" name="Rectangle 81">
                <a:extLst>
                  <a:ext uri="{FF2B5EF4-FFF2-40B4-BE49-F238E27FC236}">
                    <a16:creationId xmlns:a16="http://schemas.microsoft.com/office/drawing/2014/main" id="{725006DA-B78B-3C73-3204-899EC863C69F}"/>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3" name="Rectangle 82">
                <a:extLst>
                  <a:ext uri="{FF2B5EF4-FFF2-40B4-BE49-F238E27FC236}">
                    <a16:creationId xmlns:a16="http://schemas.microsoft.com/office/drawing/2014/main" id="{DD30362C-8EE3-FC50-0E80-A20B57F1E5BE}"/>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4" name="Rectangle 83">
                <a:extLst>
                  <a:ext uri="{FF2B5EF4-FFF2-40B4-BE49-F238E27FC236}">
                    <a16:creationId xmlns:a16="http://schemas.microsoft.com/office/drawing/2014/main" id="{6FB08E8C-4FE4-6870-7C2F-CEB1072EE20B}"/>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5" name="Rectangle 84">
                <a:extLst>
                  <a:ext uri="{FF2B5EF4-FFF2-40B4-BE49-F238E27FC236}">
                    <a16:creationId xmlns:a16="http://schemas.microsoft.com/office/drawing/2014/main" id="{4F3C4D32-9864-D9D8-6E16-06A2292C44EB}"/>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6" name="Rectangle 85">
                <a:extLst>
                  <a:ext uri="{FF2B5EF4-FFF2-40B4-BE49-F238E27FC236}">
                    <a16:creationId xmlns:a16="http://schemas.microsoft.com/office/drawing/2014/main" id="{AEDA5EAD-52F5-8FDD-800F-6B0F38B6983F}"/>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7" name="Rectangle 86">
                <a:extLst>
                  <a:ext uri="{FF2B5EF4-FFF2-40B4-BE49-F238E27FC236}">
                    <a16:creationId xmlns:a16="http://schemas.microsoft.com/office/drawing/2014/main" id="{3F8B83D9-74F7-564D-6E86-2C04726E55ED}"/>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8" name="Rectangle 87">
                <a:extLst>
                  <a:ext uri="{FF2B5EF4-FFF2-40B4-BE49-F238E27FC236}">
                    <a16:creationId xmlns:a16="http://schemas.microsoft.com/office/drawing/2014/main" id="{8AF59560-77E5-03E7-864E-F0773865C187}"/>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9" name="Rectangle 88">
                <a:extLst>
                  <a:ext uri="{FF2B5EF4-FFF2-40B4-BE49-F238E27FC236}">
                    <a16:creationId xmlns:a16="http://schemas.microsoft.com/office/drawing/2014/main" id="{851147BD-AF93-821F-B6B0-1013EB24A824}"/>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0" name="Rectangle 89">
                <a:extLst>
                  <a:ext uri="{FF2B5EF4-FFF2-40B4-BE49-F238E27FC236}">
                    <a16:creationId xmlns:a16="http://schemas.microsoft.com/office/drawing/2014/main" id="{65AC1475-780C-76AE-D76F-A846B98C0928}"/>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1" name="Rectangle 90">
                <a:extLst>
                  <a:ext uri="{FF2B5EF4-FFF2-40B4-BE49-F238E27FC236}">
                    <a16:creationId xmlns:a16="http://schemas.microsoft.com/office/drawing/2014/main" id="{ACDBE820-7F23-82CA-10A5-D9F41776DF07}"/>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2" name="Rectangle 91">
                <a:extLst>
                  <a:ext uri="{FF2B5EF4-FFF2-40B4-BE49-F238E27FC236}">
                    <a16:creationId xmlns:a16="http://schemas.microsoft.com/office/drawing/2014/main" id="{819A1220-DF57-FFC5-C407-611780708297}"/>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3" name="Rectangle 92">
                <a:extLst>
                  <a:ext uri="{FF2B5EF4-FFF2-40B4-BE49-F238E27FC236}">
                    <a16:creationId xmlns:a16="http://schemas.microsoft.com/office/drawing/2014/main" id="{E670DF35-FED6-9653-78CB-4523B41FBFAA}"/>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4" name="Rectangle 93">
                <a:extLst>
                  <a:ext uri="{FF2B5EF4-FFF2-40B4-BE49-F238E27FC236}">
                    <a16:creationId xmlns:a16="http://schemas.microsoft.com/office/drawing/2014/main" id="{1A1D5D8F-81ED-072D-1D61-A8D6BC738C76}"/>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5" name="Rectangle 94">
                <a:extLst>
                  <a:ext uri="{FF2B5EF4-FFF2-40B4-BE49-F238E27FC236}">
                    <a16:creationId xmlns:a16="http://schemas.microsoft.com/office/drawing/2014/main" id="{FCB6F2D6-69CB-8DAC-3901-EA85F168F01E}"/>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6" name="Rectangle 95">
                <a:extLst>
                  <a:ext uri="{FF2B5EF4-FFF2-40B4-BE49-F238E27FC236}">
                    <a16:creationId xmlns:a16="http://schemas.microsoft.com/office/drawing/2014/main" id="{35D42E3C-DD69-A53A-BB26-9B1404A5155E}"/>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7" name="Rectangle 96">
                <a:extLst>
                  <a:ext uri="{FF2B5EF4-FFF2-40B4-BE49-F238E27FC236}">
                    <a16:creationId xmlns:a16="http://schemas.microsoft.com/office/drawing/2014/main" id="{5D25A938-1C3A-1E24-0CF9-30720111EA7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8" name="Rectangle 97">
                <a:extLst>
                  <a:ext uri="{FF2B5EF4-FFF2-40B4-BE49-F238E27FC236}">
                    <a16:creationId xmlns:a16="http://schemas.microsoft.com/office/drawing/2014/main" id="{66D8A399-5A16-5D7C-BA2F-23C8DEA18466}"/>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9" name="Rectangle 98">
                <a:extLst>
                  <a:ext uri="{FF2B5EF4-FFF2-40B4-BE49-F238E27FC236}">
                    <a16:creationId xmlns:a16="http://schemas.microsoft.com/office/drawing/2014/main" id="{352BE347-B8E8-20B3-0AFD-EDF7D8A67580}"/>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0" name="Rectangle 99">
                <a:extLst>
                  <a:ext uri="{FF2B5EF4-FFF2-40B4-BE49-F238E27FC236}">
                    <a16:creationId xmlns:a16="http://schemas.microsoft.com/office/drawing/2014/main" id="{08B95AA6-60A3-0CCC-489A-C7B49D608831}"/>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1" name="Rectangle 100">
                <a:extLst>
                  <a:ext uri="{FF2B5EF4-FFF2-40B4-BE49-F238E27FC236}">
                    <a16:creationId xmlns:a16="http://schemas.microsoft.com/office/drawing/2014/main" id="{0A460CEE-D7BD-2487-C844-9E738D172BC8}"/>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2" name="Rectangle 101">
                <a:extLst>
                  <a:ext uri="{FF2B5EF4-FFF2-40B4-BE49-F238E27FC236}">
                    <a16:creationId xmlns:a16="http://schemas.microsoft.com/office/drawing/2014/main" id="{026F20B3-2975-BAB3-4CDB-276DC8D28FEE}"/>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3" name="Rectangle 102">
                <a:extLst>
                  <a:ext uri="{FF2B5EF4-FFF2-40B4-BE49-F238E27FC236}">
                    <a16:creationId xmlns:a16="http://schemas.microsoft.com/office/drawing/2014/main" id="{3E45516C-E2F4-A95D-756B-A43289435411}"/>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4" name="Rectangle 103">
                <a:extLst>
                  <a:ext uri="{FF2B5EF4-FFF2-40B4-BE49-F238E27FC236}">
                    <a16:creationId xmlns:a16="http://schemas.microsoft.com/office/drawing/2014/main" id="{77B1A433-C631-1AF6-ADE8-F591F0131CF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5" name="Rectangle 104">
                <a:extLst>
                  <a:ext uri="{FF2B5EF4-FFF2-40B4-BE49-F238E27FC236}">
                    <a16:creationId xmlns:a16="http://schemas.microsoft.com/office/drawing/2014/main" id="{AB1C01B9-A47A-8429-BFBF-D33B0CC67E0D}"/>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6" name="Rectangle 105">
                <a:extLst>
                  <a:ext uri="{FF2B5EF4-FFF2-40B4-BE49-F238E27FC236}">
                    <a16:creationId xmlns:a16="http://schemas.microsoft.com/office/drawing/2014/main" id="{DCC04F27-6ABE-AA15-EB1A-999897DD1D01}"/>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8B74A97F-47AF-7C86-8C02-8CD9DD895511}"/>
              </a:ext>
              <a:ext uri="{C183D7F6-B498-43B3-948B-1728B52AA6E4}">
                <adec:decorative xmlns:adec="http://schemas.microsoft.com/office/drawing/2017/decorative" val="1"/>
              </a:ext>
            </a:extLst>
          </p:cNvPr>
          <p:cNvGrpSpPr/>
          <p:nvPr/>
        </p:nvGrpSpPr>
        <p:grpSpPr>
          <a:xfrm>
            <a:off x="8143522" y="2688869"/>
            <a:ext cx="550061" cy="577705"/>
            <a:chOff x="8582140" y="2805987"/>
            <a:chExt cx="913357" cy="882278"/>
          </a:xfrm>
        </p:grpSpPr>
        <p:pic>
          <p:nvPicPr>
            <p:cNvPr id="108" name="Graphic 107">
              <a:extLst>
                <a:ext uri="{FF2B5EF4-FFF2-40B4-BE49-F238E27FC236}">
                  <a16:creationId xmlns:a16="http://schemas.microsoft.com/office/drawing/2014/main" id="{F3A15E31-4D79-09A8-79ED-D324A5896C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2140" y="2805987"/>
              <a:ext cx="786524" cy="723992"/>
            </a:xfrm>
            <a:prstGeom prst="rect">
              <a:avLst/>
            </a:prstGeom>
          </p:spPr>
        </p:pic>
        <p:pic>
          <p:nvPicPr>
            <p:cNvPr id="109" name="Graphic 108">
              <a:extLst>
                <a:ext uri="{FF2B5EF4-FFF2-40B4-BE49-F238E27FC236}">
                  <a16:creationId xmlns:a16="http://schemas.microsoft.com/office/drawing/2014/main" id="{A0892819-EA6E-AE82-B1B8-D3F7DFEB56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5085" y="3327880"/>
              <a:ext cx="410412" cy="360385"/>
            </a:xfrm>
            <a:prstGeom prst="rect">
              <a:avLst/>
            </a:prstGeom>
          </p:spPr>
        </p:pic>
      </p:grpSp>
      <p:cxnSp>
        <p:nvCxnSpPr>
          <p:cNvPr id="110" name="Connector: Elbow 109">
            <a:extLst>
              <a:ext uri="{FF2B5EF4-FFF2-40B4-BE49-F238E27FC236}">
                <a16:creationId xmlns:a16="http://schemas.microsoft.com/office/drawing/2014/main" id="{9525096E-E9B5-AEE6-94D6-C1354277D4B5}"/>
              </a:ext>
              <a:ext uri="{C183D7F6-B498-43B3-948B-1728B52AA6E4}">
                <adec:decorative xmlns:adec="http://schemas.microsoft.com/office/drawing/2017/decorative" val="1"/>
              </a:ext>
            </a:extLst>
          </p:cNvPr>
          <p:cNvCxnSpPr>
            <a:cxnSpLocks/>
            <a:endCxn id="62" idx="1"/>
          </p:cNvCxnSpPr>
          <p:nvPr/>
        </p:nvCxnSpPr>
        <p:spPr>
          <a:xfrm rot="5400000" flipH="1" flipV="1">
            <a:off x="8741522" y="3600289"/>
            <a:ext cx="861062" cy="283084"/>
          </a:xfrm>
          <a:prstGeom prst="bentConnector2">
            <a:avLst/>
          </a:prstGeom>
          <a:noFill/>
          <a:ln w="12700" cap="flat" cmpd="sng" algn="ctr">
            <a:solidFill>
              <a:srgbClr val="75757A"/>
            </a:solidFill>
            <a:prstDash val="solid"/>
            <a:headEnd type="none"/>
            <a:tailEnd type="arrow" w="lg" len="med"/>
          </a:ln>
          <a:effectLst/>
        </p:spPr>
      </p:cxnSp>
      <p:cxnSp>
        <p:nvCxnSpPr>
          <p:cNvPr id="111" name="Connector: Elbow 110">
            <a:extLst>
              <a:ext uri="{FF2B5EF4-FFF2-40B4-BE49-F238E27FC236}">
                <a16:creationId xmlns:a16="http://schemas.microsoft.com/office/drawing/2014/main" id="{F7944FB5-9180-FA03-B631-C7B2DF9E0899}"/>
              </a:ext>
              <a:ext uri="{C183D7F6-B498-43B3-948B-1728B52AA6E4}">
                <adec:decorative xmlns:adec="http://schemas.microsoft.com/office/drawing/2017/decorative" val="1"/>
              </a:ext>
            </a:extLst>
          </p:cNvPr>
          <p:cNvCxnSpPr>
            <a:cxnSpLocks/>
            <a:endCxn id="62" idx="3"/>
          </p:cNvCxnSpPr>
          <p:nvPr/>
        </p:nvCxnSpPr>
        <p:spPr>
          <a:xfrm rot="16200000" flipV="1">
            <a:off x="9753328" y="3563489"/>
            <a:ext cx="861058" cy="356680"/>
          </a:xfrm>
          <a:prstGeom prst="bentConnector2">
            <a:avLst/>
          </a:prstGeom>
          <a:noFill/>
          <a:ln w="12700" cap="flat" cmpd="sng" algn="ctr">
            <a:solidFill>
              <a:srgbClr val="75757A"/>
            </a:solidFill>
            <a:prstDash val="solid"/>
            <a:headEnd type="none"/>
            <a:tailEnd type="arrow" w="lg" len="med"/>
          </a:ln>
          <a:effectLst/>
        </p:spPr>
      </p:cxnSp>
      <p:sp>
        <p:nvSpPr>
          <p:cNvPr id="112" name="Rectangle 111">
            <a:extLst>
              <a:ext uri="{FF2B5EF4-FFF2-40B4-BE49-F238E27FC236}">
                <a16:creationId xmlns:a16="http://schemas.microsoft.com/office/drawing/2014/main" id="{4996A31A-198A-FA20-E9E2-5923951BB83C}"/>
              </a:ext>
              <a:ext uri="{C183D7F6-B498-43B3-948B-1728B52AA6E4}">
                <adec:decorative xmlns:adec="http://schemas.microsoft.com/office/drawing/2017/decorative" val="1"/>
              </a:ext>
            </a:extLst>
          </p:cNvPr>
          <p:cNvSpPr/>
          <p:nvPr/>
        </p:nvSpPr>
        <p:spPr bwMode="auto">
          <a:xfrm>
            <a:off x="8826818" y="5307528"/>
            <a:ext cx="172534" cy="826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3" name="Rectangle 112">
            <a:extLst>
              <a:ext uri="{FF2B5EF4-FFF2-40B4-BE49-F238E27FC236}">
                <a16:creationId xmlns:a16="http://schemas.microsoft.com/office/drawing/2014/main" id="{CED8BD6A-4C44-C82C-E4C2-FC98AF3ADD27}"/>
              </a:ext>
              <a:ext uri="{C183D7F6-B498-43B3-948B-1728B52AA6E4}">
                <adec:decorative xmlns:adec="http://schemas.microsoft.com/office/drawing/2017/decorative" val="1"/>
              </a:ext>
            </a:extLst>
          </p:cNvPr>
          <p:cNvSpPr/>
          <p:nvPr/>
        </p:nvSpPr>
        <p:spPr bwMode="auto">
          <a:xfrm>
            <a:off x="9107939" y="5307528"/>
            <a:ext cx="172534" cy="826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nvGrpSpPr>
          <p:cNvPr id="114" name="Group 113">
            <a:extLst>
              <a:ext uri="{FF2B5EF4-FFF2-40B4-BE49-F238E27FC236}">
                <a16:creationId xmlns:a16="http://schemas.microsoft.com/office/drawing/2014/main" id="{0771BB8F-1CAC-5DEF-8A83-898BF6DE188D}"/>
              </a:ext>
              <a:ext uri="{C183D7F6-B498-43B3-948B-1728B52AA6E4}">
                <adec:decorative xmlns:adec="http://schemas.microsoft.com/office/drawing/2017/decorative" val="1"/>
              </a:ext>
            </a:extLst>
          </p:cNvPr>
          <p:cNvGrpSpPr/>
          <p:nvPr/>
        </p:nvGrpSpPr>
        <p:grpSpPr>
          <a:xfrm>
            <a:off x="9849967" y="4172359"/>
            <a:ext cx="990688" cy="679215"/>
            <a:chOff x="9793096" y="3283426"/>
            <a:chExt cx="990828" cy="679313"/>
          </a:xfrm>
        </p:grpSpPr>
        <p:sp>
          <p:nvSpPr>
            <p:cNvPr id="115" name="Rectangle 114">
              <a:extLst>
                <a:ext uri="{FF2B5EF4-FFF2-40B4-BE49-F238E27FC236}">
                  <a16:creationId xmlns:a16="http://schemas.microsoft.com/office/drawing/2014/main" id="{8D88A2C4-C7FA-052A-9497-B029DCA2F013}"/>
                </a:ext>
              </a:extLst>
            </p:cNvPr>
            <p:cNvSpPr/>
            <p:nvPr/>
          </p:nvSpPr>
          <p:spPr>
            <a:xfrm>
              <a:off x="9793096" y="3722833"/>
              <a:ext cx="990828" cy="239906"/>
            </a:xfrm>
            <a:prstGeom prst="rect">
              <a:avLst/>
            </a:prstGeom>
          </p:spPr>
          <p:txBody>
            <a:bodyPr wrap="square">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1078" b="0" i="0" u="none" strike="noStrike" kern="0" cap="none" spc="0" normalizeH="0" baseline="0" noProof="0">
                  <a:ln>
                    <a:noFill/>
                  </a:ln>
                  <a:solidFill>
                    <a:prstClr val="black"/>
                  </a:solidFill>
                  <a:effectLst/>
                  <a:uLnTx/>
                  <a:uFillTx/>
                  <a:latin typeface="IBM Plex Sans" panose="020B0503050203000203" pitchFamily="34" charset="0"/>
                  <a:ea typeface="+mn-ea"/>
                  <a:cs typeface="Segoe UI Semibold" panose="020B0702040204020203" pitchFamily="34" charset="0"/>
                </a:rPr>
                <a:t>History table</a:t>
              </a:r>
            </a:p>
          </p:txBody>
        </p:sp>
        <p:grpSp>
          <p:nvGrpSpPr>
            <p:cNvPr id="116" name="Group 115">
              <a:extLst>
                <a:ext uri="{FF2B5EF4-FFF2-40B4-BE49-F238E27FC236}">
                  <a16:creationId xmlns:a16="http://schemas.microsoft.com/office/drawing/2014/main" id="{84A1D2F9-3B07-950F-6EE6-716BCAF9D667}"/>
                </a:ext>
              </a:extLst>
            </p:cNvPr>
            <p:cNvGrpSpPr/>
            <p:nvPr/>
          </p:nvGrpSpPr>
          <p:grpSpPr>
            <a:xfrm>
              <a:off x="9946402" y="3283426"/>
              <a:ext cx="692021" cy="438867"/>
              <a:chOff x="10861085" y="3544414"/>
              <a:chExt cx="692021" cy="438867"/>
            </a:xfrm>
          </p:grpSpPr>
          <p:sp>
            <p:nvSpPr>
              <p:cNvPr id="117" name="Rectangle 116">
                <a:extLst>
                  <a:ext uri="{FF2B5EF4-FFF2-40B4-BE49-F238E27FC236}">
                    <a16:creationId xmlns:a16="http://schemas.microsoft.com/office/drawing/2014/main" id="{9A85397F-57FE-2E5F-5D73-B19AF3E8D3A6}"/>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8" name="Rectangle 117">
                <a:extLst>
                  <a:ext uri="{FF2B5EF4-FFF2-40B4-BE49-F238E27FC236}">
                    <a16:creationId xmlns:a16="http://schemas.microsoft.com/office/drawing/2014/main" id="{8108D104-342E-A280-28DC-7359A5E923EE}"/>
                  </a:ext>
                </a:extLst>
              </p:cNvPr>
              <p:cNvSpPr/>
              <p:nvPr/>
            </p:nvSpPr>
            <p:spPr bwMode="auto">
              <a:xfrm>
                <a:off x="1088501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9" name="Rectangle 118">
                <a:extLst>
                  <a:ext uri="{FF2B5EF4-FFF2-40B4-BE49-F238E27FC236}">
                    <a16:creationId xmlns:a16="http://schemas.microsoft.com/office/drawing/2014/main" id="{B478F4B8-A93D-54DA-439A-E7A6BB4C3746}"/>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0" name="Rectangle 119">
                <a:extLst>
                  <a:ext uri="{FF2B5EF4-FFF2-40B4-BE49-F238E27FC236}">
                    <a16:creationId xmlns:a16="http://schemas.microsoft.com/office/drawing/2014/main" id="{8BAA2D6B-4CB3-E202-2CAE-2E6EF27EFFD5}"/>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1" name="Rectangle 120">
                <a:extLst>
                  <a:ext uri="{FF2B5EF4-FFF2-40B4-BE49-F238E27FC236}">
                    <a16:creationId xmlns:a16="http://schemas.microsoft.com/office/drawing/2014/main" id="{28B51AC2-4463-E77A-C173-B1D1BA344B46}"/>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2" name="Rectangle 121">
                <a:extLst>
                  <a:ext uri="{FF2B5EF4-FFF2-40B4-BE49-F238E27FC236}">
                    <a16:creationId xmlns:a16="http://schemas.microsoft.com/office/drawing/2014/main" id="{DCCDE858-DDC5-9500-E4F8-76571FCA2308}"/>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3" name="Rectangle 122">
                <a:extLst>
                  <a:ext uri="{FF2B5EF4-FFF2-40B4-BE49-F238E27FC236}">
                    <a16:creationId xmlns:a16="http://schemas.microsoft.com/office/drawing/2014/main" id="{EC61FAF9-0FF6-4F12-9116-5A28643771B2}"/>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4" name="Rectangle 123">
                <a:extLst>
                  <a:ext uri="{FF2B5EF4-FFF2-40B4-BE49-F238E27FC236}">
                    <a16:creationId xmlns:a16="http://schemas.microsoft.com/office/drawing/2014/main" id="{D82F4CC3-D838-9C76-32BC-26611E89B9D9}"/>
                  </a:ext>
                </a:extLst>
              </p:cNvPr>
              <p:cNvSpPr/>
              <p:nvPr/>
            </p:nvSpPr>
            <p:spPr bwMode="auto">
              <a:xfrm>
                <a:off x="11047496"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5" name="Rectangle 124">
                <a:extLst>
                  <a:ext uri="{FF2B5EF4-FFF2-40B4-BE49-F238E27FC236}">
                    <a16:creationId xmlns:a16="http://schemas.microsoft.com/office/drawing/2014/main" id="{9C4E7618-C567-A24E-BCD0-41E28C2341E4}"/>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6" name="Rectangle 125">
                <a:extLst>
                  <a:ext uri="{FF2B5EF4-FFF2-40B4-BE49-F238E27FC236}">
                    <a16:creationId xmlns:a16="http://schemas.microsoft.com/office/drawing/2014/main" id="{661EFC74-CA83-BAB8-0147-A04289F987DF}"/>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7" name="Rectangle 126">
                <a:extLst>
                  <a:ext uri="{FF2B5EF4-FFF2-40B4-BE49-F238E27FC236}">
                    <a16:creationId xmlns:a16="http://schemas.microsoft.com/office/drawing/2014/main" id="{50FD50EF-F13A-D493-BE3B-6E6BECD467F6}"/>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8" name="Rectangle 127">
                <a:extLst>
                  <a:ext uri="{FF2B5EF4-FFF2-40B4-BE49-F238E27FC236}">
                    <a16:creationId xmlns:a16="http://schemas.microsoft.com/office/drawing/2014/main" id="{B36824F4-1E77-630E-5962-5E972DD2D204}"/>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9" name="Rectangle 128">
                <a:extLst>
                  <a:ext uri="{FF2B5EF4-FFF2-40B4-BE49-F238E27FC236}">
                    <a16:creationId xmlns:a16="http://schemas.microsoft.com/office/drawing/2014/main" id="{A37D670F-7262-3D7E-08CC-41C705830A49}"/>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0" name="Rectangle 129">
                <a:extLst>
                  <a:ext uri="{FF2B5EF4-FFF2-40B4-BE49-F238E27FC236}">
                    <a16:creationId xmlns:a16="http://schemas.microsoft.com/office/drawing/2014/main" id="{5876B004-92D0-EDDB-B1B0-10E291FBED26}"/>
                  </a:ext>
                </a:extLst>
              </p:cNvPr>
              <p:cNvSpPr/>
              <p:nvPr/>
            </p:nvSpPr>
            <p:spPr bwMode="auto">
              <a:xfrm>
                <a:off x="11209983"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1" name="Rectangle 130">
                <a:extLst>
                  <a:ext uri="{FF2B5EF4-FFF2-40B4-BE49-F238E27FC236}">
                    <a16:creationId xmlns:a16="http://schemas.microsoft.com/office/drawing/2014/main" id="{F4784DEC-1BA7-8547-8A3A-FFA80067EE93}"/>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2" name="Rectangle 131">
                <a:extLst>
                  <a:ext uri="{FF2B5EF4-FFF2-40B4-BE49-F238E27FC236}">
                    <a16:creationId xmlns:a16="http://schemas.microsoft.com/office/drawing/2014/main" id="{6BA0E7F7-5C8C-157E-A97C-CD45B9F6EFEA}"/>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3" name="Rectangle 132">
                <a:extLst>
                  <a:ext uri="{FF2B5EF4-FFF2-40B4-BE49-F238E27FC236}">
                    <a16:creationId xmlns:a16="http://schemas.microsoft.com/office/drawing/2014/main" id="{9950B64B-7AF4-CF7B-9513-26DD2DE884A0}"/>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4" name="Rectangle 133">
                <a:extLst>
                  <a:ext uri="{FF2B5EF4-FFF2-40B4-BE49-F238E27FC236}">
                    <a16:creationId xmlns:a16="http://schemas.microsoft.com/office/drawing/2014/main" id="{F2345EEC-BD33-4B73-89CB-A441B66C77A5}"/>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5" name="Rectangle 134">
                <a:extLst>
                  <a:ext uri="{FF2B5EF4-FFF2-40B4-BE49-F238E27FC236}">
                    <a16:creationId xmlns:a16="http://schemas.microsoft.com/office/drawing/2014/main" id="{A15D1A4F-5222-5F61-8100-66121D6A9F32}"/>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6" name="Rectangle 135">
                <a:extLst>
                  <a:ext uri="{FF2B5EF4-FFF2-40B4-BE49-F238E27FC236}">
                    <a16:creationId xmlns:a16="http://schemas.microsoft.com/office/drawing/2014/main" id="{51D9D2A8-E0FC-5FB6-39EC-0F41381E550D}"/>
                  </a:ext>
                </a:extLst>
              </p:cNvPr>
              <p:cNvSpPr/>
              <p:nvPr/>
            </p:nvSpPr>
            <p:spPr bwMode="auto">
              <a:xfrm>
                <a:off x="1137247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7" name="Rectangle 136">
                <a:extLst>
                  <a:ext uri="{FF2B5EF4-FFF2-40B4-BE49-F238E27FC236}">
                    <a16:creationId xmlns:a16="http://schemas.microsoft.com/office/drawing/2014/main" id="{ED6522F5-9C67-4214-9FE4-3570DB736692}"/>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8" name="Rectangle 137">
                <a:extLst>
                  <a:ext uri="{FF2B5EF4-FFF2-40B4-BE49-F238E27FC236}">
                    <a16:creationId xmlns:a16="http://schemas.microsoft.com/office/drawing/2014/main" id="{3DC5A844-1B78-659F-817D-276A8C5B0006}"/>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9" name="Rectangle 138">
                <a:extLst>
                  <a:ext uri="{FF2B5EF4-FFF2-40B4-BE49-F238E27FC236}">
                    <a16:creationId xmlns:a16="http://schemas.microsoft.com/office/drawing/2014/main" id="{81677572-A8F9-25D2-35B8-2F178438C440}"/>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0" name="Rectangle 139">
                <a:extLst>
                  <a:ext uri="{FF2B5EF4-FFF2-40B4-BE49-F238E27FC236}">
                    <a16:creationId xmlns:a16="http://schemas.microsoft.com/office/drawing/2014/main" id="{B07B335F-9C1C-064E-ED11-A51C7E10E419}"/>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1" name="Rectangle 140">
                <a:extLst>
                  <a:ext uri="{FF2B5EF4-FFF2-40B4-BE49-F238E27FC236}">
                    <a16:creationId xmlns:a16="http://schemas.microsoft.com/office/drawing/2014/main" id="{22E95530-7FB3-720E-0F5C-FDB3612B4F4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2" name="Rectangle 141">
                <a:extLst>
                  <a:ext uri="{FF2B5EF4-FFF2-40B4-BE49-F238E27FC236}">
                    <a16:creationId xmlns:a16="http://schemas.microsoft.com/office/drawing/2014/main" id="{7625F077-CE06-5AA9-9EB6-CE0778D08735}"/>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3" name="Rectangle 142">
                <a:extLst>
                  <a:ext uri="{FF2B5EF4-FFF2-40B4-BE49-F238E27FC236}">
                    <a16:creationId xmlns:a16="http://schemas.microsoft.com/office/drawing/2014/main" id="{2EBAE6FA-0291-896F-037F-BB08B80AD61E}"/>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4" name="Rectangle 143">
                <a:extLst>
                  <a:ext uri="{FF2B5EF4-FFF2-40B4-BE49-F238E27FC236}">
                    <a16:creationId xmlns:a16="http://schemas.microsoft.com/office/drawing/2014/main" id="{066E6AD6-4B2C-3045-88DF-EAC0BE5EB66A}"/>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5" name="Rectangle 144">
                <a:extLst>
                  <a:ext uri="{FF2B5EF4-FFF2-40B4-BE49-F238E27FC236}">
                    <a16:creationId xmlns:a16="http://schemas.microsoft.com/office/drawing/2014/main" id="{5D05111B-9F8C-8C6F-75D0-F9A10A172C1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6" name="Rectangle 145">
                <a:extLst>
                  <a:ext uri="{FF2B5EF4-FFF2-40B4-BE49-F238E27FC236}">
                    <a16:creationId xmlns:a16="http://schemas.microsoft.com/office/drawing/2014/main" id="{7A7F4846-ECE8-99C0-2925-F6E05B61C37B}"/>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7" name="Rectangle 146">
                <a:extLst>
                  <a:ext uri="{FF2B5EF4-FFF2-40B4-BE49-F238E27FC236}">
                    <a16:creationId xmlns:a16="http://schemas.microsoft.com/office/drawing/2014/main" id="{EFD276FE-321F-B9E3-0FF3-B369E804D64A}"/>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8" name="Rectangle 147">
                <a:extLst>
                  <a:ext uri="{FF2B5EF4-FFF2-40B4-BE49-F238E27FC236}">
                    <a16:creationId xmlns:a16="http://schemas.microsoft.com/office/drawing/2014/main" id="{37F7AE30-3BA2-7359-3E0D-4CD48E741804}"/>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9" name="Rectangle 148">
                <a:extLst>
                  <a:ext uri="{FF2B5EF4-FFF2-40B4-BE49-F238E27FC236}">
                    <a16:creationId xmlns:a16="http://schemas.microsoft.com/office/drawing/2014/main" id="{C172636B-422D-0292-EBD5-F5C33672D7F1}"/>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0" name="Rectangle 149">
                <a:extLst>
                  <a:ext uri="{FF2B5EF4-FFF2-40B4-BE49-F238E27FC236}">
                    <a16:creationId xmlns:a16="http://schemas.microsoft.com/office/drawing/2014/main" id="{EEA892CC-2724-5654-016C-66BD507764F1}"/>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1" name="Rectangle 150">
                <a:extLst>
                  <a:ext uri="{FF2B5EF4-FFF2-40B4-BE49-F238E27FC236}">
                    <a16:creationId xmlns:a16="http://schemas.microsoft.com/office/drawing/2014/main" id="{19CC255D-0DC8-BE44-8230-BB3E9AEC6F7C}"/>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2" name="Rectangle 151">
                <a:extLst>
                  <a:ext uri="{FF2B5EF4-FFF2-40B4-BE49-F238E27FC236}">
                    <a16:creationId xmlns:a16="http://schemas.microsoft.com/office/drawing/2014/main" id="{3484669C-4189-938D-A8BD-73D8D01D341C}"/>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3" name="Rectangle 152">
                <a:extLst>
                  <a:ext uri="{FF2B5EF4-FFF2-40B4-BE49-F238E27FC236}">
                    <a16:creationId xmlns:a16="http://schemas.microsoft.com/office/drawing/2014/main" id="{1260ED40-8EC9-B22E-ADBF-51AFA09758F4}"/>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4" name="Rectangle 153">
                <a:extLst>
                  <a:ext uri="{FF2B5EF4-FFF2-40B4-BE49-F238E27FC236}">
                    <a16:creationId xmlns:a16="http://schemas.microsoft.com/office/drawing/2014/main" id="{271B70CC-669B-8004-8DE4-53DC51AEDD80}"/>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5" name="Rectangle 154">
                <a:extLst>
                  <a:ext uri="{FF2B5EF4-FFF2-40B4-BE49-F238E27FC236}">
                    <a16:creationId xmlns:a16="http://schemas.microsoft.com/office/drawing/2014/main" id="{08DE3855-5912-F5A3-9E42-96086429AB89}"/>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6" name="Rectangle 155">
                <a:extLst>
                  <a:ext uri="{FF2B5EF4-FFF2-40B4-BE49-F238E27FC236}">
                    <a16:creationId xmlns:a16="http://schemas.microsoft.com/office/drawing/2014/main" id="{0AE7CDF9-4256-060D-107E-37ED891DD6F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7" name="Rectangle 156">
                <a:extLst>
                  <a:ext uri="{FF2B5EF4-FFF2-40B4-BE49-F238E27FC236}">
                    <a16:creationId xmlns:a16="http://schemas.microsoft.com/office/drawing/2014/main" id="{684CD126-3F5B-5139-3754-597C44E3F37E}"/>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8" name="Rectangle 157">
                <a:extLst>
                  <a:ext uri="{FF2B5EF4-FFF2-40B4-BE49-F238E27FC236}">
                    <a16:creationId xmlns:a16="http://schemas.microsoft.com/office/drawing/2014/main" id="{6A732B4B-5F22-5784-7EA0-279CB44DB4CD}"/>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9" name="Rectangle 158">
                <a:extLst>
                  <a:ext uri="{FF2B5EF4-FFF2-40B4-BE49-F238E27FC236}">
                    <a16:creationId xmlns:a16="http://schemas.microsoft.com/office/drawing/2014/main" id="{6A7BAB44-3906-3036-D836-915C4D30FDF2}"/>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0" name="Rectangle 159">
                <a:extLst>
                  <a:ext uri="{FF2B5EF4-FFF2-40B4-BE49-F238E27FC236}">
                    <a16:creationId xmlns:a16="http://schemas.microsoft.com/office/drawing/2014/main" id="{CA6716FB-7D32-9AF0-7E6C-FD94218D9D0C}"/>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1" name="Rectangle 160">
                <a:extLst>
                  <a:ext uri="{FF2B5EF4-FFF2-40B4-BE49-F238E27FC236}">
                    <a16:creationId xmlns:a16="http://schemas.microsoft.com/office/drawing/2014/main" id="{C0A05F21-5CD9-A5E8-25E9-76D656EB889C}"/>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grpSp>
      <p:grpSp>
        <p:nvGrpSpPr>
          <p:cNvPr id="162" name="Group 161">
            <a:extLst>
              <a:ext uri="{FF2B5EF4-FFF2-40B4-BE49-F238E27FC236}">
                <a16:creationId xmlns:a16="http://schemas.microsoft.com/office/drawing/2014/main" id="{FA5FF8DC-8286-D7C1-3BF2-AEB41087E6DD}"/>
              </a:ext>
              <a:ext uri="{C183D7F6-B498-43B3-948B-1728B52AA6E4}">
                <adec:decorative xmlns:adec="http://schemas.microsoft.com/office/drawing/2017/decorative" val="1"/>
              </a:ext>
            </a:extLst>
          </p:cNvPr>
          <p:cNvGrpSpPr/>
          <p:nvPr/>
        </p:nvGrpSpPr>
        <p:grpSpPr>
          <a:xfrm>
            <a:off x="8621218" y="4172359"/>
            <a:ext cx="691923" cy="438802"/>
            <a:chOff x="10861085" y="3544414"/>
            <a:chExt cx="692021" cy="438867"/>
          </a:xfrm>
        </p:grpSpPr>
        <p:sp>
          <p:nvSpPr>
            <p:cNvPr id="163" name="Rectangle 162">
              <a:extLst>
                <a:ext uri="{FF2B5EF4-FFF2-40B4-BE49-F238E27FC236}">
                  <a16:creationId xmlns:a16="http://schemas.microsoft.com/office/drawing/2014/main" id="{270632E4-4626-2E50-2475-5B939E20CCAD}"/>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4" name="Rectangle 163">
              <a:extLst>
                <a:ext uri="{FF2B5EF4-FFF2-40B4-BE49-F238E27FC236}">
                  <a16:creationId xmlns:a16="http://schemas.microsoft.com/office/drawing/2014/main" id="{9D6A5A2E-8558-95AC-8F5A-8D020A16819D}"/>
                </a:ext>
              </a:extLst>
            </p:cNvPr>
            <p:cNvSpPr/>
            <p:nvPr/>
          </p:nvSpPr>
          <p:spPr bwMode="auto">
            <a:xfrm>
              <a:off x="1088501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5" name="Rectangle 164">
              <a:extLst>
                <a:ext uri="{FF2B5EF4-FFF2-40B4-BE49-F238E27FC236}">
                  <a16:creationId xmlns:a16="http://schemas.microsoft.com/office/drawing/2014/main" id="{4E7472E2-CB2D-61E1-E9EE-A7B230F5C939}"/>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6" name="Rectangle 165">
              <a:extLst>
                <a:ext uri="{FF2B5EF4-FFF2-40B4-BE49-F238E27FC236}">
                  <a16:creationId xmlns:a16="http://schemas.microsoft.com/office/drawing/2014/main" id="{DA70C9E3-BD46-C1E1-D0E8-FB5B4D5D3797}"/>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7" name="Rectangle 166">
              <a:extLst>
                <a:ext uri="{FF2B5EF4-FFF2-40B4-BE49-F238E27FC236}">
                  <a16:creationId xmlns:a16="http://schemas.microsoft.com/office/drawing/2014/main" id="{BB9EE994-5CEA-B28F-5DBB-9D92DED7F4E9}"/>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8" name="Rectangle 167">
              <a:extLst>
                <a:ext uri="{FF2B5EF4-FFF2-40B4-BE49-F238E27FC236}">
                  <a16:creationId xmlns:a16="http://schemas.microsoft.com/office/drawing/2014/main" id="{081FEFEF-10C5-853A-6AD4-E71A330BE061}"/>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9" name="Rectangle 168">
              <a:extLst>
                <a:ext uri="{FF2B5EF4-FFF2-40B4-BE49-F238E27FC236}">
                  <a16:creationId xmlns:a16="http://schemas.microsoft.com/office/drawing/2014/main" id="{89001B62-BF4B-5643-474B-A2A3F8BF102B}"/>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0" name="Rectangle 169">
              <a:extLst>
                <a:ext uri="{FF2B5EF4-FFF2-40B4-BE49-F238E27FC236}">
                  <a16:creationId xmlns:a16="http://schemas.microsoft.com/office/drawing/2014/main" id="{8BA1B1C9-28B5-C533-7026-8BF1726F07F2}"/>
                </a:ext>
              </a:extLst>
            </p:cNvPr>
            <p:cNvSpPr/>
            <p:nvPr/>
          </p:nvSpPr>
          <p:spPr bwMode="auto">
            <a:xfrm>
              <a:off x="11047496"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1" name="Rectangle 170">
              <a:extLst>
                <a:ext uri="{FF2B5EF4-FFF2-40B4-BE49-F238E27FC236}">
                  <a16:creationId xmlns:a16="http://schemas.microsoft.com/office/drawing/2014/main" id="{DA840609-9A0D-6A87-940B-D8F75BCE4D9A}"/>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2" name="Rectangle 171">
              <a:extLst>
                <a:ext uri="{FF2B5EF4-FFF2-40B4-BE49-F238E27FC236}">
                  <a16:creationId xmlns:a16="http://schemas.microsoft.com/office/drawing/2014/main" id="{BB23060D-B0AF-7FAE-248B-4903C5B12012}"/>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3" name="Rectangle 172">
              <a:extLst>
                <a:ext uri="{FF2B5EF4-FFF2-40B4-BE49-F238E27FC236}">
                  <a16:creationId xmlns:a16="http://schemas.microsoft.com/office/drawing/2014/main" id="{74E440DD-B3DB-0A62-2700-5711B5850BFA}"/>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4" name="Rectangle 173">
              <a:extLst>
                <a:ext uri="{FF2B5EF4-FFF2-40B4-BE49-F238E27FC236}">
                  <a16:creationId xmlns:a16="http://schemas.microsoft.com/office/drawing/2014/main" id="{9D249ABB-8D1B-C509-E65A-F464C54D7F84}"/>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5" name="Rectangle 174">
              <a:extLst>
                <a:ext uri="{FF2B5EF4-FFF2-40B4-BE49-F238E27FC236}">
                  <a16:creationId xmlns:a16="http://schemas.microsoft.com/office/drawing/2014/main" id="{754E989D-E68A-9F7B-CB3E-7B9F6C6D84E3}"/>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6" name="Rectangle 175">
              <a:extLst>
                <a:ext uri="{FF2B5EF4-FFF2-40B4-BE49-F238E27FC236}">
                  <a16:creationId xmlns:a16="http://schemas.microsoft.com/office/drawing/2014/main" id="{08CF4293-DC34-7C39-B795-E7B70538DF57}"/>
                </a:ext>
              </a:extLst>
            </p:cNvPr>
            <p:cNvSpPr/>
            <p:nvPr/>
          </p:nvSpPr>
          <p:spPr bwMode="auto">
            <a:xfrm>
              <a:off x="11209983"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7" name="Rectangle 176">
              <a:extLst>
                <a:ext uri="{FF2B5EF4-FFF2-40B4-BE49-F238E27FC236}">
                  <a16:creationId xmlns:a16="http://schemas.microsoft.com/office/drawing/2014/main" id="{EDC4B16E-4277-2544-3C80-97EF9EA6D58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8" name="Rectangle 177">
              <a:extLst>
                <a:ext uri="{FF2B5EF4-FFF2-40B4-BE49-F238E27FC236}">
                  <a16:creationId xmlns:a16="http://schemas.microsoft.com/office/drawing/2014/main" id="{4D88C4C7-23EB-108D-BB01-41673E9FDA22}"/>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9" name="Rectangle 178">
              <a:extLst>
                <a:ext uri="{FF2B5EF4-FFF2-40B4-BE49-F238E27FC236}">
                  <a16:creationId xmlns:a16="http://schemas.microsoft.com/office/drawing/2014/main" id="{48B9866A-B5A0-C7D6-8982-61292AA55416}"/>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0" name="Rectangle 179">
              <a:extLst>
                <a:ext uri="{FF2B5EF4-FFF2-40B4-BE49-F238E27FC236}">
                  <a16:creationId xmlns:a16="http://schemas.microsoft.com/office/drawing/2014/main" id="{4509C45F-E66D-4056-58F4-2D1389C99F3B}"/>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1" name="Rectangle 180">
              <a:extLst>
                <a:ext uri="{FF2B5EF4-FFF2-40B4-BE49-F238E27FC236}">
                  <a16:creationId xmlns:a16="http://schemas.microsoft.com/office/drawing/2014/main" id="{D5884067-1912-394D-A027-B15EBF9B16AD}"/>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2" name="Rectangle 181">
              <a:extLst>
                <a:ext uri="{FF2B5EF4-FFF2-40B4-BE49-F238E27FC236}">
                  <a16:creationId xmlns:a16="http://schemas.microsoft.com/office/drawing/2014/main" id="{C7F322C9-4EF1-9C2F-398E-9AE4AABAF929}"/>
                </a:ext>
              </a:extLst>
            </p:cNvPr>
            <p:cNvSpPr/>
            <p:nvPr/>
          </p:nvSpPr>
          <p:spPr bwMode="auto">
            <a:xfrm>
              <a:off x="1137247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3" name="Rectangle 182">
              <a:extLst>
                <a:ext uri="{FF2B5EF4-FFF2-40B4-BE49-F238E27FC236}">
                  <a16:creationId xmlns:a16="http://schemas.microsoft.com/office/drawing/2014/main" id="{59FD1424-FF5A-FC4E-D8D7-5166B796E574}"/>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4" name="Rectangle 183">
              <a:extLst>
                <a:ext uri="{FF2B5EF4-FFF2-40B4-BE49-F238E27FC236}">
                  <a16:creationId xmlns:a16="http://schemas.microsoft.com/office/drawing/2014/main" id="{A1D72F47-56F6-5ADF-BDE3-965F34DC8AE9}"/>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5" name="Rectangle 184">
              <a:extLst>
                <a:ext uri="{FF2B5EF4-FFF2-40B4-BE49-F238E27FC236}">
                  <a16:creationId xmlns:a16="http://schemas.microsoft.com/office/drawing/2014/main" id="{8E5E75C6-C5B8-B7BE-942A-88241A23D793}"/>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6" name="Rectangle 185">
              <a:extLst>
                <a:ext uri="{FF2B5EF4-FFF2-40B4-BE49-F238E27FC236}">
                  <a16:creationId xmlns:a16="http://schemas.microsoft.com/office/drawing/2014/main" id="{2A0874D4-481A-A153-619A-71552B3B35DD}"/>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7" name="Rectangle 186">
              <a:extLst>
                <a:ext uri="{FF2B5EF4-FFF2-40B4-BE49-F238E27FC236}">
                  <a16:creationId xmlns:a16="http://schemas.microsoft.com/office/drawing/2014/main" id="{12F4956F-A35B-7FC7-60D8-A6B08D5C5A8E}"/>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8" name="Rectangle 187">
              <a:extLst>
                <a:ext uri="{FF2B5EF4-FFF2-40B4-BE49-F238E27FC236}">
                  <a16:creationId xmlns:a16="http://schemas.microsoft.com/office/drawing/2014/main" id="{D4C3F5D1-0F59-AE8C-187E-1E0C8AD4B4C8}"/>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9" name="Rectangle 188">
              <a:extLst>
                <a:ext uri="{FF2B5EF4-FFF2-40B4-BE49-F238E27FC236}">
                  <a16:creationId xmlns:a16="http://schemas.microsoft.com/office/drawing/2014/main" id="{1F3A8F7B-4DFE-E8D9-02FC-B0F55BAD3C39}"/>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0" name="Rectangle 189">
              <a:extLst>
                <a:ext uri="{FF2B5EF4-FFF2-40B4-BE49-F238E27FC236}">
                  <a16:creationId xmlns:a16="http://schemas.microsoft.com/office/drawing/2014/main" id="{FA75ACEC-C040-515A-BC83-CA6B2218BBEE}"/>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1" name="Rectangle 190">
              <a:extLst>
                <a:ext uri="{FF2B5EF4-FFF2-40B4-BE49-F238E27FC236}">
                  <a16:creationId xmlns:a16="http://schemas.microsoft.com/office/drawing/2014/main" id="{95FB0097-BA20-E597-785C-DAE82B79D874}"/>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2" name="Rectangle 191">
              <a:extLst>
                <a:ext uri="{FF2B5EF4-FFF2-40B4-BE49-F238E27FC236}">
                  <a16:creationId xmlns:a16="http://schemas.microsoft.com/office/drawing/2014/main" id="{DF0CF1C9-F90B-5B67-4C9E-3C2B505D8184}"/>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3" name="Rectangle 192">
              <a:extLst>
                <a:ext uri="{FF2B5EF4-FFF2-40B4-BE49-F238E27FC236}">
                  <a16:creationId xmlns:a16="http://schemas.microsoft.com/office/drawing/2014/main" id="{B6B74A5D-16FD-7822-3241-6819E57CDE93}"/>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4" name="Rectangle 193">
              <a:extLst>
                <a:ext uri="{FF2B5EF4-FFF2-40B4-BE49-F238E27FC236}">
                  <a16:creationId xmlns:a16="http://schemas.microsoft.com/office/drawing/2014/main" id="{569CF2D0-633E-8B42-681B-735AC983011B}"/>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5" name="Rectangle 194">
              <a:extLst>
                <a:ext uri="{FF2B5EF4-FFF2-40B4-BE49-F238E27FC236}">
                  <a16:creationId xmlns:a16="http://schemas.microsoft.com/office/drawing/2014/main" id="{318181BE-33CA-50C3-C54A-D91A36CBB7CB}"/>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6" name="Rectangle 195">
              <a:extLst>
                <a:ext uri="{FF2B5EF4-FFF2-40B4-BE49-F238E27FC236}">
                  <a16:creationId xmlns:a16="http://schemas.microsoft.com/office/drawing/2014/main" id="{D3EB3489-B048-C6AB-55AE-30FFE278804E}"/>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7" name="Rectangle 196">
              <a:extLst>
                <a:ext uri="{FF2B5EF4-FFF2-40B4-BE49-F238E27FC236}">
                  <a16:creationId xmlns:a16="http://schemas.microsoft.com/office/drawing/2014/main" id="{B119C5F9-50BE-EB76-79EE-30713E62BE7E}"/>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8" name="Rectangle 197">
              <a:extLst>
                <a:ext uri="{FF2B5EF4-FFF2-40B4-BE49-F238E27FC236}">
                  <a16:creationId xmlns:a16="http://schemas.microsoft.com/office/drawing/2014/main" id="{A59081B7-E28A-B49D-635B-6DE3CE8ABCE0}"/>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9" name="Rectangle 198">
              <a:extLst>
                <a:ext uri="{FF2B5EF4-FFF2-40B4-BE49-F238E27FC236}">
                  <a16:creationId xmlns:a16="http://schemas.microsoft.com/office/drawing/2014/main" id="{636CE661-B5C2-DC2F-A233-0F69E5ACE8C6}"/>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0" name="Rectangle 199">
              <a:extLst>
                <a:ext uri="{FF2B5EF4-FFF2-40B4-BE49-F238E27FC236}">
                  <a16:creationId xmlns:a16="http://schemas.microsoft.com/office/drawing/2014/main" id="{C8C723FE-6601-19B1-D7E2-BED5E1FBCF20}"/>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1" name="Rectangle 200">
              <a:extLst>
                <a:ext uri="{FF2B5EF4-FFF2-40B4-BE49-F238E27FC236}">
                  <a16:creationId xmlns:a16="http://schemas.microsoft.com/office/drawing/2014/main" id="{39895381-4F3E-A4E4-004B-5F93F061D958}"/>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2" name="Rectangle 201">
              <a:extLst>
                <a:ext uri="{FF2B5EF4-FFF2-40B4-BE49-F238E27FC236}">
                  <a16:creationId xmlns:a16="http://schemas.microsoft.com/office/drawing/2014/main" id="{79584539-28BA-649A-2F33-ACA2FAD3A623}"/>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3" name="Rectangle 202">
              <a:extLst>
                <a:ext uri="{FF2B5EF4-FFF2-40B4-BE49-F238E27FC236}">
                  <a16:creationId xmlns:a16="http://schemas.microsoft.com/office/drawing/2014/main" id="{F77AE99A-23EA-D5D3-0096-F72F1C96EE13}"/>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4" name="Rectangle 203">
              <a:extLst>
                <a:ext uri="{FF2B5EF4-FFF2-40B4-BE49-F238E27FC236}">
                  <a16:creationId xmlns:a16="http://schemas.microsoft.com/office/drawing/2014/main" id="{9F1BDAE4-1E97-0EB8-6469-66609E09DADA}"/>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5" name="Rectangle 204">
              <a:extLst>
                <a:ext uri="{FF2B5EF4-FFF2-40B4-BE49-F238E27FC236}">
                  <a16:creationId xmlns:a16="http://schemas.microsoft.com/office/drawing/2014/main" id="{CE67C0B2-5A5B-0E08-2046-0D8F17D6D5DC}"/>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6" name="Rectangle 205">
              <a:extLst>
                <a:ext uri="{FF2B5EF4-FFF2-40B4-BE49-F238E27FC236}">
                  <a16:creationId xmlns:a16="http://schemas.microsoft.com/office/drawing/2014/main" id="{E112B4F2-C200-5CD7-39ED-7D8F43633370}"/>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7" name="Rectangle 206">
              <a:extLst>
                <a:ext uri="{FF2B5EF4-FFF2-40B4-BE49-F238E27FC236}">
                  <a16:creationId xmlns:a16="http://schemas.microsoft.com/office/drawing/2014/main" id="{9694FF4C-AEC8-E42B-AA71-11EC866547C3}"/>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sp>
        <p:nvSpPr>
          <p:cNvPr id="208" name="Rectangle 207">
            <a:extLst>
              <a:ext uri="{FF2B5EF4-FFF2-40B4-BE49-F238E27FC236}">
                <a16:creationId xmlns:a16="http://schemas.microsoft.com/office/drawing/2014/main" id="{A579EE0B-92A3-9A17-8069-08EE11927766}"/>
              </a:ext>
              <a:ext uri="{C183D7F6-B498-43B3-948B-1728B52AA6E4}">
                <adec:decorative xmlns:adec="http://schemas.microsoft.com/office/drawing/2017/decorative" val="1"/>
              </a:ext>
            </a:extLst>
          </p:cNvPr>
          <p:cNvSpPr/>
          <p:nvPr/>
        </p:nvSpPr>
        <p:spPr>
          <a:xfrm>
            <a:off x="8468757" y="4574507"/>
            <a:ext cx="998778" cy="422417"/>
          </a:xfrm>
          <a:prstGeom prst="rect">
            <a:avLst/>
          </a:prstGeom>
        </p:spPr>
        <p:txBody>
          <a:bodyPr wrap="square">
            <a:spAutoFit/>
          </a:bodyPr>
          <a:lstStyle/>
          <a:p>
            <a:pPr marL="0" marR="0" lvl="0" indent="0" algn="ctr" defTabSz="914228" rtl="0" eaLnBrk="1" fontAlgn="auto" latinLnBrk="0" hangingPunct="1">
              <a:lnSpc>
                <a:spcPct val="100000"/>
              </a:lnSpc>
              <a:spcBef>
                <a:spcPts val="0"/>
              </a:spcBef>
              <a:spcAft>
                <a:spcPts val="600"/>
              </a:spcAft>
              <a:buClrTx/>
              <a:buSzTx/>
              <a:buFontTx/>
              <a:buNone/>
              <a:tabLst/>
              <a:defRPr/>
            </a:pPr>
            <a:r>
              <a:rPr kumimoji="0" lang="en-US" sz="1078" b="0" i="0" u="none" strike="noStrike" kern="1200" cap="none" spc="0" normalizeH="0" baseline="0" noProof="0">
                <a:ln>
                  <a:noFill/>
                </a:ln>
                <a:solidFill>
                  <a:srgbClr val="FFFFFF"/>
                </a:solidFill>
                <a:effectLst/>
                <a:uLnTx/>
                <a:uFillTx/>
                <a:latin typeface="IBM Plex Sans" panose="020B0503050203000203" pitchFamily="34" charset="0"/>
                <a:ea typeface="+mn-ea"/>
                <a:cs typeface="Segoe UI Semibold" panose="020B0702040204020203" pitchFamily="34" charset="0"/>
              </a:rPr>
              <a:t>Append-only ledger table</a:t>
            </a:r>
          </a:p>
        </p:txBody>
      </p:sp>
      <p:sp>
        <p:nvSpPr>
          <p:cNvPr id="209" name="Rectangle 208">
            <a:extLst>
              <a:ext uri="{FF2B5EF4-FFF2-40B4-BE49-F238E27FC236}">
                <a16:creationId xmlns:a16="http://schemas.microsoft.com/office/drawing/2014/main" id="{CFFBD68C-C4E0-8226-46E6-EEBE29BBCC6C}"/>
              </a:ext>
              <a:ext uri="{C183D7F6-B498-43B3-948B-1728B52AA6E4}">
                <adec:decorative xmlns:adec="http://schemas.microsoft.com/office/drawing/2017/decorative" val="1"/>
              </a:ext>
            </a:extLst>
          </p:cNvPr>
          <p:cNvSpPr/>
          <p:nvPr/>
        </p:nvSpPr>
        <p:spPr bwMode="auto">
          <a:xfrm>
            <a:off x="8540065" y="4630709"/>
            <a:ext cx="894044" cy="35793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10" name="Rectangle 209">
            <a:extLst>
              <a:ext uri="{FF2B5EF4-FFF2-40B4-BE49-F238E27FC236}">
                <a16:creationId xmlns:a16="http://schemas.microsoft.com/office/drawing/2014/main" id="{CA08CD75-18B7-735D-95C3-231E6CED95F3}"/>
              </a:ext>
              <a:ext uri="{C183D7F6-B498-43B3-948B-1728B52AA6E4}">
                <adec:decorative xmlns:adec="http://schemas.microsoft.com/office/drawing/2017/decorative" val="1"/>
              </a:ext>
            </a:extLst>
          </p:cNvPr>
          <p:cNvSpPr/>
          <p:nvPr/>
        </p:nvSpPr>
        <p:spPr>
          <a:xfrm>
            <a:off x="8476848" y="4585788"/>
            <a:ext cx="990688" cy="422416"/>
          </a:xfrm>
          <a:prstGeom prst="rect">
            <a:avLst/>
          </a:prstGeom>
        </p:spPr>
        <p:txBody>
          <a:bodyPr wrap="square">
            <a:spAutoFit/>
          </a:bodyPr>
          <a:lstStyle/>
          <a:p>
            <a:pPr marL="0" marR="0" lvl="0" indent="0" algn="ctr" defTabSz="914228" rtl="0" eaLnBrk="1" fontAlgn="auto" latinLnBrk="0" hangingPunct="1">
              <a:lnSpc>
                <a:spcPct val="100000"/>
              </a:lnSpc>
              <a:spcBef>
                <a:spcPts val="0"/>
              </a:spcBef>
              <a:spcAft>
                <a:spcPts val="600"/>
              </a:spcAft>
              <a:buClrTx/>
              <a:buSzTx/>
              <a:buFontTx/>
              <a:buNone/>
              <a:tabLst/>
              <a:defRPr/>
            </a:pPr>
            <a:r>
              <a:rPr kumimoji="0" lang="en-US" sz="1078" b="0" i="0" u="none" strike="noStrike" kern="1200" cap="none" spc="0" normalizeH="0" baseline="0" noProof="0">
                <a:ln>
                  <a:noFill/>
                </a:ln>
                <a:solidFill>
                  <a:prstClr val="black"/>
                </a:solidFill>
                <a:effectLst/>
                <a:uLnTx/>
                <a:uFillTx/>
                <a:latin typeface="IBM Plex Sans" panose="020B0503050203000203" pitchFamily="34" charset="0"/>
                <a:ea typeface="+mn-ea"/>
                <a:cs typeface="Segoe UI Semibold" panose="020B0702040204020203" pitchFamily="34" charset="0"/>
              </a:rPr>
              <a:t>Updatable ledger table</a:t>
            </a:r>
          </a:p>
        </p:txBody>
      </p:sp>
    </p:spTree>
    <p:extLst>
      <p:ext uri="{BB962C8B-B14F-4D97-AF65-F5344CB8AC3E}">
        <p14:creationId xmlns:p14="http://schemas.microsoft.com/office/powerpoint/2010/main" val="1446197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84733E-6 0.04494 L -3.84733E-6 -1.49796E-7 " pathEditMode="relative" rAng="0" ptsTypes="AA">
                                      <p:cBhvr>
                                        <p:cTn id="9" dur="600" fill="hold"/>
                                        <p:tgtEl>
                                          <p:spTgt spid="3"/>
                                        </p:tgtEl>
                                        <p:attrNameLst>
                                          <p:attrName>ppt_x</p:attrName>
                                          <p:attrName>ppt_y</p:attrName>
                                        </p:attrNameLst>
                                      </p:cBhvr>
                                      <p:rCtr x="0" y="-2247"/>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84733E-6 0.04494 L -3.84733E-6 -1.49796E-7 " pathEditMode="relative" rAng="0" ptsTypes="AA">
                                      <p:cBhvr>
                                        <p:cTn id="14" dur="600" fill="hold"/>
                                        <p:tgtEl>
                                          <p:spTgt spid="13"/>
                                        </p:tgtEl>
                                        <p:attrNameLst>
                                          <p:attrName>ppt_x</p:attrName>
                                          <p:attrName>ppt_y</p:attrName>
                                        </p:attrNameLst>
                                      </p:cBhvr>
                                      <p:rCtr x="0" y="-2247"/>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nodeType="withEffect">
                                  <p:stCondLst>
                                    <p:cond delay="0"/>
                                  </p:stCondLst>
                                  <p:childTnLst>
                                    <p:animMotion origin="layout" path="M -3.84733E-6 0.04493 L -3.84733E-6 4.24875E-6 " pathEditMode="relative" rAng="0" ptsTypes="AA">
                                      <p:cBhvr>
                                        <p:cTn id="21" dur="600" fill="hold"/>
                                        <p:tgtEl>
                                          <p:spTgt spid="4"/>
                                        </p:tgtEl>
                                        <p:attrNameLst>
                                          <p:attrName>ppt_x</p:attrName>
                                          <p:attrName>ppt_y</p:attrName>
                                        </p:attrNameLst>
                                      </p:cBhvr>
                                      <p:rCtr x="0" y="-2247"/>
                                    </p:animMotion>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42" presetClass="path" presetSubtype="0" decel="100000" fill="hold" grpId="1" nodeType="withEffect">
                                  <p:stCondLst>
                                    <p:cond delay="0"/>
                                  </p:stCondLst>
                                  <p:childTnLst>
                                    <p:animMotion origin="layout" path="M -3.84733E-6 0.04493 L -3.84733E-6 4.24875E-6 " pathEditMode="relative" rAng="0" ptsTypes="AA">
                                      <p:cBhvr>
                                        <p:cTn id="26" dur="600" fill="hold"/>
                                        <p:tgtEl>
                                          <p:spTgt spid="14"/>
                                        </p:tgtEl>
                                        <p:attrNameLst>
                                          <p:attrName>ppt_x</p:attrName>
                                          <p:attrName>ppt_y</p:attrName>
                                        </p:attrNameLst>
                                      </p:cBhvr>
                                      <p:rCtr x="0" y="-2247"/>
                                    </p:animMotion>
                                  </p:childTnLst>
                                </p:cTn>
                              </p:par>
                              <p:par>
                                <p:cTn id="27" presetID="22" presetClass="entr" presetSubtype="1"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up)">
                                      <p:cBhvr>
                                        <p:cTn id="29" dur="500"/>
                                        <p:tgtEl>
                                          <p:spTgt spid="31"/>
                                        </p:tgtEl>
                                      </p:cBhvr>
                                    </p:animEffect>
                                  </p:childTnLst>
                                </p:cTn>
                              </p:par>
                            </p:childTnLst>
                          </p:cTn>
                        </p:par>
                        <p:par>
                          <p:cTn id="30" fill="hold">
                            <p:stCondLst>
                              <p:cond delay="600"/>
                            </p:stCondLst>
                            <p:childTnLst>
                              <p:par>
                                <p:cTn id="31" presetID="22" presetClass="entr" presetSubtype="8"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1100"/>
                            </p:stCondLst>
                            <p:childTnLst>
                              <p:par>
                                <p:cTn id="35" presetID="10" presetClass="entr" presetSubtype="0"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22" presetClass="entr" presetSubtype="4" fill="hold"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down)">
                                      <p:cBhvr>
                                        <p:cTn id="40" dur="500"/>
                                        <p:tgtEl>
                                          <p:spTgt spid="111"/>
                                        </p:tgtEl>
                                      </p:cBhvr>
                                    </p:animEffect>
                                  </p:childTnLst>
                                </p:cTn>
                              </p:par>
                              <p:par>
                                <p:cTn id="41" presetID="22" presetClass="entr" presetSubtype="4"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wipe(down)">
                                      <p:cBhvr>
                                        <p:cTn id="43" dur="500"/>
                                        <p:tgtEl>
                                          <p:spTgt spid="110"/>
                                        </p:tgtEl>
                                      </p:cBhvr>
                                    </p:animEffect>
                                  </p:childTnLst>
                                </p:cTn>
                              </p:par>
                            </p:childTnLst>
                          </p:cTn>
                        </p:par>
                        <p:par>
                          <p:cTn id="44" fill="hold">
                            <p:stCondLst>
                              <p:cond delay="1600"/>
                            </p:stCondLst>
                            <p:childTnLst>
                              <p:par>
                                <p:cTn id="45" presetID="10" presetClass="entr" presetSubtype="0" fill="hold" nodeType="after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nodeType="withEffect">
                                  <p:stCondLst>
                                    <p:cond delay="0"/>
                                  </p:stCondLst>
                                  <p:childTnLst>
                                    <p:animMotion origin="layout" path="M -3.84733E-6 0.04494 L -3.84733E-6 1.68407E-6 " pathEditMode="relative" rAng="0" ptsTypes="AA">
                                      <p:cBhvr>
                                        <p:cTn id="54" dur="600" fill="hold"/>
                                        <p:tgtEl>
                                          <p:spTgt spid="9"/>
                                        </p:tgtEl>
                                        <p:attrNameLst>
                                          <p:attrName>ppt_x</p:attrName>
                                          <p:attrName>ppt_y</p:attrName>
                                        </p:attrNameLst>
                                      </p:cBhvr>
                                      <p:rCtr x="0" y="-2247"/>
                                    </p:animMotion>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42" presetClass="path" presetSubtype="0" decel="100000" fill="hold" grpId="1" nodeType="withEffect">
                                  <p:stCondLst>
                                    <p:cond delay="0"/>
                                  </p:stCondLst>
                                  <p:childTnLst>
                                    <p:animMotion origin="layout" path="M 2.29167E-6 0.0449 L 2.29167E-6 4.81481E-6 " pathEditMode="relative" rAng="0" ptsTypes="AA">
                                      <p:cBhvr>
                                        <p:cTn id="59" dur="600" fill="hold"/>
                                        <p:tgtEl>
                                          <p:spTgt spid="15"/>
                                        </p:tgtEl>
                                        <p:attrNameLst>
                                          <p:attrName>ppt_x</p:attrName>
                                          <p:attrName>ppt_y</p:attrName>
                                        </p:attrNameLst>
                                      </p:cBhvr>
                                      <p:rCtr x="0" y="-2245"/>
                                    </p:animMotion>
                                  </p:childTnLst>
                                </p:cTn>
                              </p:par>
                            </p:childTnLst>
                          </p:cTn>
                        </p:par>
                        <p:par>
                          <p:cTn id="60" fill="hold">
                            <p:stCondLst>
                              <p:cond delay="600"/>
                            </p:stCondLst>
                            <p:childTnLst>
                              <p:par>
                                <p:cTn id="61" presetID="10" presetClass="entr" presetSubtype="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1100"/>
                            </p:stCondLst>
                            <p:childTnLst>
                              <p:par>
                                <p:cTn id="65" presetID="22" presetClass="entr" presetSubtype="4" fill="hold"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childTnLst>
                          </p:cTn>
                        </p:par>
                        <p:par>
                          <p:cTn id="68" fill="hold">
                            <p:stCondLst>
                              <p:cond delay="1600"/>
                            </p:stCondLst>
                            <p:childTnLst>
                              <p:par>
                                <p:cTn id="69" presetID="22" presetClass="entr" presetSubtype="4" fill="hold" nodeType="after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down)">
                                      <p:cBhvr>
                                        <p:cTn id="71" dur="500"/>
                                        <p:tgtEl>
                                          <p:spTgt spid="34"/>
                                        </p:tgtEl>
                                      </p:cBhvr>
                                    </p:animEffect>
                                  </p:childTnLst>
                                </p:cTn>
                              </p:par>
                            </p:childTnLst>
                          </p:cTn>
                        </p:par>
                        <p:par>
                          <p:cTn id="72" fill="hold">
                            <p:stCondLst>
                              <p:cond delay="2100"/>
                            </p:stCondLst>
                            <p:childTnLst>
                              <p:par>
                                <p:cTn id="73" presetID="10" presetClass="entr" presetSubtype="0" fill="hold"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childTnLst>
                          </p:cTn>
                        </p:par>
                        <p:par>
                          <p:cTn id="76" fill="hold">
                            <p:stCondLst>
                              <p:cond delay="2600"/>
                            </p:stCondLst>
                            <p:childTnLst>
                              <p:par>
                                <p:cTn id="77" presetID="22" presetClass="entr" presetSubtype="8" fill="hold"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left)">
                                      <p:cBhvr>
                                        <p:cTn id="79" dur="500"/>
                                        <p:tgtEl>
                                          <p:spTgt spid="21"/>
                                        </p:tgtEl>
                                      </p:cBhvr>
                                    </p:animEffect>
                                  </p:childTnLst>
                                </p:cTn>
                              </p:par>
                            </p:childTnLst>
                          </p:cTn>
                        </p:par>
                        <p:par>
                          <p:cTn id="80" fill="hold">
                            <p:stCondLst>
                              <p:cond delay="3100"/>
                            </p:stCondLst>
                            <p:childTnLst>
                              <p:par>
                                <p:cTn id="81" presetID="10" presetClass="entr" presetSubtype="0" fill="hold"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3600"/>
                            </p:stCondLst>
                            <p:childTnLst>
                              <p:par>
                                <p:cTn id="85" presetID="22" presetClass="entr" presetSubtype="8" fill="hold"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left)">
                                      <p:cBhvr>
                                        <p:cTn id="87" dur="500"/>
                                        <p:tgtEl>
                                          <p:spTgt spid="20"/>
                                        </p:tgtEl>
                                      </p:cBhvr>
                                    </p:animEffect>
                                  </p:childTnLst>
                                </p:cTn>
                              </p:par>
                            </p:childTnLst>
                          </p:cTn>
                        </p:par>
                        <p:par>
                          <p:cTn id="88" fill="hold">
                            <p:stCondLst>
                              <p:cond delay="4100"/>
                            </p:stCondLst>
                            <p:childTnLst>
                              <p:par>
                                <p:cTn id="89" presetID="10" presetClass="entr" presetSubtype="0"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DA8A-FBA3-E583-4142-6A3BC44E5F3C}"/>
              </a:ext>
            </a:extLst>
          </p:cNvPr>
          <p:cNvSpPr>
            <a:spLocks noGrp="1"/>
          </p:cNvSpPr>
          <p:nvPr>
            <p:ph type="title"/>
          </p:nvPr>
        </p:nvSpPr>
        <p:spPr>
          <a:xfrm>
            <a:off x="588263" y="457200"/>
            <a:ext cx="11018520" cy="1107996"/>
          </a:xfrm>
        </p:spPr>
        <p:txBody>
          <a:bodyPr/>
          <a:lstStyle/>
          <a:p>
            <a:r>
              <a:rPr lang="en-US" dirty="0"/>
              <a:t>Ledger Tables – Updatable and Append-Only</a:t>
            </a:r>
            <a:br>
              <a:rPr lang="en-US" dirty="0"/>
            </a:br>
            <a:endParaRPr lang="en-BE" dirty="0"/>
          </a:p>
        </p:txBody>
      </p:sp>
      <p:pic>
        <p:nvPicPr>
          <p:cNvPr id="3" name="Picture 2">
            <a:extLst>
              <a:ext uri="{FF2B5EF4-FFF2-40B4-BE49-F238E27FC236}">
                <a16:creationId xmlns:a16="http://schemas.microsoft.com/office/drawing/2014/main" id="{376C23E2-F22F-DE98-90BE-59AAFD2BB7F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43751" y="1947138"/>
            <a:ext cx="407679" cy="407679"/>
          </a:xfrm>
          <a:prstGeom prst="rect">
            <a:avLst/>
          </a:prstGeom>
        </p:spPr>
      </p:pic>
      <p:grpSp>
        <p:nvGrpSpPr>
          <p:cNvPr id="4" name="Group 3">
            <a:extLst>
              <a:ext uri="{FF2B5EF4-FFF2-40B4-BE49-F238E27FC236}">
                <a16:creationId xmlns:a16="http://schemas.microsoft.com/office/drawing/2014/main" id="{7096AE88-5B00-7EB4-4831-D7C021C8F56B}"/>
              </a:ext>
              <a:ext uri="{C183D7F6-B498-43B3-948B-1728B52AA6E4}">
                <adec:decorative xmlns:adec="http://schemas.microsoft.com/office/drawing/2017/decorative" val="1"/>
              </a:ext>
            </a:extLst>
          </p:cNvPr>
          <p:cNvGrpSpPr/>
          <p:nvPr/>
        </p:nvGrpSpPr>
        <p:grpSpPr>
          <a:xfrm>
            <a:off x="657107" y="2661524"/>
            <a:ext cx="380967" cy="379486"/>
            <a:chOff x="6366922" y="3978815"/>
            <a:chExt cx="351378" cy="350012"/>
          </a:xfrm>
        </p:grpSpPr>
        <p:sp>
          <p:nvSpPr>
            <p:cNvPr id="5" name="Freeform 60">
              <a:extLst>
                <a:ext uri="{FF2B5EF4-FFF2-40B4-BE49-F238E27FC236}">
                  <a16:creationId xmlns:a16="http://schemas.microsoft.com/office/drawing/2014/main" id="{3D018A97-7D3E-5993-91D6-E2E117BFC933}"/>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base"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6" name="Rectangle 61">
              <a:extLst>
                <a:ext uri="{FF2B5EF4-FFF2-40B4-BE49-F238E27FC236}">
                  <a16:creationId xmlns:a16="http://schemas.microsoft.com/office/drawing/2014/main" id="{D0C974C4-7D40-4608-2B30-1AEAA7C57AD1}"/>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base"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7" name="Freeform 62">
              <a:extLst>
                <a:ext uri="{FF2B5EF4-FFF2-40B4-BE49-F238E27FC236}">
                  <a16:creationId xmlns:a16="http://schemas.microsoft.com/office/drawing/2014/main" id="{EAFB69E5-EB82-D171-8C2D-5FDB6495438E}"/>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base"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8" name="Rectangle 63">
              <a:extLst>
                <a:ext uri="{FF2B5EF4-FFF2-40B4-BE49-F238E27FC236}">
                  <a16:creationId xmlns:a16="http://schemas.microsoft.com/office/drawing/2014/main" id="{919DD560-DC14-C344-3246-6964CA545FE4}"/>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base"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grpSp>
      <p:grpSp>
        <p:nvGrpSpPr>
          <p:cNvPr id="9" name="Group 8">
            <a:extLst>
              <a:ext uri="{FF2B5EF4-FFF2-40B4-BE49-F238E27FC236}">
                <a16:creationId xmlns:a16="http://schemas.microsoft.com/office/drawing/2014/main" id="{4B32DC6E-B785-95BF-2EB1-82979516140C}"/>
              </a:ext>
              <a:ext uri="{C183D7F6-B498-43B3-948B-1728B52AA6E4}">
                <adec:decorative xmlns:adec="http://schemas.microsoft.com/office/drawing/2017/decorative" val="1"/>
              </a:ext>
            </a:extLst>
          </p:cNvPr>
          <p:cNvGrpSpPr/>
          <p:nvPr/>
        </p:nvGrpSpPr>
        <p:grpSpPr>
          <a:xfrm>
            <a:off x="713017" y="3360751"/>
            <a:ext cx="269150" cy="340102"/>
            <a:chOff x="702595" y="3384063"/>
            <a:chExt cx="323982" cy="409389"/>
          </a:xfrm>
        </p:grpSpPr>
        <p:sp>
          <p:nvSpPr>
            <p:cNvPr id="10" name="Freeform: Shape 9">
              <a:extLst>
                <a:ext uri="{FF2B5EF4-FFF2-40B4-BE49-F238E27FC236}">
                  <a16:creationId xmlns:a16="http://schemas.microsoft.com/office/drawing/2014/main" id="{663EFD6C-7BEF-B351-0C21-508C3A2189CB}"/>
                </a:ext>
              </a:extLst>
            </p:cNvPr>
            <p:cNvSpPr/>
            <p:nvPr/>
          </p:nvSpPr>
          <p:spPr>
            <a:xfrm>
              <a:off x="843272" y="3384063"/>
              <a:ext cx="42629" cy="409239"/>
            </a:xfrm>
            <a:custGeom>
              <a:avLst/>
              <a:gdLst>
                <a:gd name="connsiteX0" fmla="*/ 989 w 35524"/>
                <a:gd name="connsiteY0" fmla="*/ 991 h 341031"/>
                <a:gd name="connsiteX1" fmla="*/ 18960 w 35524"/>
                <a:gd name="connsiteY1" fmla="*/ 19346 h 341031"/>
                <a:gd name="connsiteX2" fmla="*/ 18960 w 35524"/>
                <a:gd name="connsiteY2" fmla="*/ 321695 h 341031"/>
                <a:gd name="connsiteX3" fmla="*/ 1824 w 35524"/>
                <a:gd name="connsiteY3" fmla="*/ 341485 h 341031"/>
                <a:gd name="connsiteX4" fmla="*/ 37229 w 35524"/>
                <a:gd name="connsiteY4" fmla="*/ 307106 h 341031"/>
                <a:gd name="connsiteX5" fmla="*/ 37229 w 35524"/>
                <a:gd name="connsiteY5" fmla="*/ 35848 h 341031"/>
                <a:gd name="connsiteX6" fmla="*/ 989 w 35524"/>
                <a:gd name="connsiteY6" fmla="*/ 991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4" h="341031">
                  <a:moveTo>
                    <a:pt x="989" y="991"/>
                  </a:moveTo>
                  <a:cubicBezTo>
                    <a:pt x="13347" y="3442"/>
                    <a:pt x="18960" y="10976"/>
                    <a:pt x="18960" y="19346"/>
                  </a:cubicBezTo>
                  <a:lnTo>
                    <a:pt x="18960" y="321695"/>
                  </a:lnTo>
                  <a:cubicBezTo>
                    <a:pt x="19557" y="332038"/>
                    <a:pt x="10661" y="340707"/>
                    <a:pt x="1824" y="341485"/>
                  </a:cubicBezTo>
                  <a:cubicBezTo>
                    <a:pt x="27676" y="341604"/>
                    <a:pt x="37229" y="324265"/>
                    <a:pt x="37229" y="307106"/>
                  </a:cubicBezTo>
                  <a:lnTo>
                    <a:pt x="37229" y="35848"/>
                  </a:lnTo>
                  <a:cubicBezTo>
                    <a:pt x="37229" y="19346"/>
                    <a:pt x="25706" y="752"/>
                    <a:pt x="989" y="991"/>
                  </a:cubicBezTo>
                  <a:close/>
                </a:path>
              </a:pathLst>
            </a:custGeom>
            <a:solidFill>
              <a:srgbClr val="50E6FF"/>
            </a:solidFill>
            <a:ln w="3535"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11" name="Freeform: Shape 10">
              <a:extLst>
                <a:ext uri="{FF2B5EF4-FFF2-40B4-BE49-F238E27FC236}">
                  <a16:creationId xmlns:a16="http://schemas.microsoft.com/office/drawing/2014/main" id="{FDE37D9A-3F3C-3237-3754-B26BB1DA3966}"/>
                </a:ext>
              </a:extLst>
            </p:cNvPr>
            <p:cNvSpPr/>
            <p:nvPr/>
          </p:nvSpPr>
          <p:spPr>
            <a:xfrm>
              <a:off x="702595" y="3384213"/>
              <a:ext cx="323982" cy="409239"/>
            </a:xfrm>
            <a:custGeom>
              <a:avLst/>
              <a:gdLst>
                <a:gd name="connsiteX0" fmla="*/ 233061 w 269984"/>
                <a:gd name="connsiteY0" fmla="*/ 989 h 341031"/>
                <a:gd name="connsiteX1" fmla="*/ 37648 w 269984"/>
                <a:gd name="connsiteY1" fmla="*/ 989 h 341031"/>
                <a:gd name="connsiteX2" fmla="*/ 989 w 269984"/>
                <a:gd name="connsiteY2" fmla="*/ 37699 h 341031"/>
                <a:gd name="connsiteX3" fmla="*/ 989 w 269984"/>
                <a:gd name="connsiteY3" fmla="*/ 54619 h 341031"/>
                <a:gd name="connsiteX4" fmla="*/ 27796 w 269984"/>
                <a:gd name="connsiteY4" fmla="*/ 54619 h 341031"/>
                <a:gd name="connsiteX5" fmla="*/ 36633 w 269984"/>
                <a:gd name="connsiteY5" fmla="*/ 63467 h 341031"/>
                <a:gd name="connsiteX6" fmla="*/ 27796 w 269984"/>
                <a:gd name="connsiteY6" fmla="*/ 72316 h 341031"/>
                <a:gd name="connsiteX7" fmla="*/ 989 w 269984"/>
                <a:gd name="connsiteY7" fmla="*/ 72316 h 341031"/>
                <a:gd name="connsiteX8" fmla="*/ 989 w 269984"/>
                <a:gd name="connsiteY8" fmla="*/ 108428 h 341031"/>
                <a:gd name="connsiteX9" fmla="*/ 27796 w 269984"/>
                <a:gd name="connsiteY9" fmla="*/ 108428 h 341031"/>
                <a:gd name="connsiteX10" fmla="*/ 36633 w 269984"/>
                <a:gd name="connsiteY10" fmla="*/ 117277 h 341031"/>
                <a:gd name="connsiteX11" fmla="*/ 27796 w 269984"/>
                <a:gd name="connsiteY11" fmla="*/ 126125 h 341031"/>
                <a:gd name="connsiteX12" fmla="*/ 989 w 269984"/>
                <a:gd name="connsiteY12" fmla="*/ 126125 h 341031"/>
                <a:gd name="connsiteX13" fmla="*/ 989 w 269984"/>
                <a:gd name="connsiteY13" fmla="*/ 161998 h 341031"/>
                <a:gd name="connsiteX14" fmla="*/ 27796 w 269984"/>
                <a:gd name="connsiteY14" fmla="*/ 161998 h 341031"/>
                <a:gd name="connsiteX15" fmla="*/ 36633 w 269984"/>
                <a:gd name="connsiteY15" fmla="*/ 170847 h 341031"/>
                <a:gd name="connsiteX16" fmla="*/ 27796 w 269984"/>
                <a:gd name="connsiteY16" fmla="*/ 179696 h 341031"/>
                <a:gd name="connsiteX17" fmla="*/ 989 w 269984"/>
                <a:gd name="connsiteY17" fmla="*/ 179696 h 341031"/>
                <a:gd name="connsiteX18" fmla="*/ 989 w 269984"/>
                <a:gd name="connsiteY18" fmla="*/ 215927 h 341031"/>
                <a:gd name="connsiteX19" fmla="*/ 27796 w 269984"/>
                <a:gd name="connsiteY19" fmla="*/ 215927 h 341031"/>
                <a:gd name="connsiteX20" fmla="*/ 36633 w 269984"/>
                <a:gd name="connsiteY20" fmla="*/ 224776 h 341031"/>
                <a:gd name="connsiteX21" fmla="*/ 27796 w 269984"/>
                <a:gd name="connsiteY21" fmla="*/ 233624 h 341031"/>
                <a:gd name="connsiteX22" fmla="*/ 989 w 269984"/>
                <a:gd name="connsiteY22" fmla="*/ 233624 h 341031"/>
                <a:gd name="connsiteX23" fmla="*/ 989 w 269984"/>
                <a:gd name="connsiteY23" fmla="*/ 269497 h 341031"/>
                <a:gd name="connsiteX24" fmla="*/ 27796 w 269984"/>
                <a:gd name="connsiteY24" fmla="*/ 269497 h 341031"/>
                <a:gd name="connsiteX25" fmla="*/ 36633 w 269984"/>
                <a:gd name="connsiteY25" fmla="*/ 278346 h 341031"/>
                <a:gd name="connsiteX26" fmla="*/ 27796 w 269984"/>
                <a:gd name="connsiteY26" fmla="*/ 287195 h 341031"/>
                <a:gd name="connsiteX27" fmla="*/ 989 w 269984"/>
                <a:gd name="connsiteY27" fmla="*/ 287195 h 341031"/>
                <a:gd name="connsiteX28" fmla="*/ 989 w 269984"/>
                <a:gd name="connsiteY28" fmla="*/ 304175 h 341031"/>
                <a:gd name="connsiteX29" fmla="*/ 37648 w 269984"/>
                <a:gd name="connsiteY29" fmla="*/ 340884 h 341031"/>
                <a:gd name="connsiteX30" fmla="*/ 233121 w 269984"/>
                <a:gd name="connsiteY30" fmla="*/ 340884 h 341031"/>
                <a:gd name="connsiteX31" fmla="*/ 269779 w 269984"/>
                <a:gd name="connsiteY31" fmla="*/ 304175 h 341031"/>
                <a:gd name="connsiteX32" fmla="*/ 269779 w 269984"/>
                <a:gd name="connsiteY32" fmla="*/ 37699 h 341031"/>
                <a:gd name="connsiteX33" fmla="*/ 233061 w 269984"/>
                <a:gd name="connsiteY33" fmla="*/ 989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9984" h="341031">
                  <a:moveTo>
                    <a:pt x="233061" y="989"/>
                  </a:moveTo>
                  <a:lnTo>
                    <a:pt x="37648" y="989"/>
                  </a:lnTo>
                  <a:cubicBezTo>
                    <a:pt x="17408" y="989"/>
                    <a:pt x="989" y="17431"/>
                    <a:pt x="989" y="37699"/>
                  </a:cubicBezTo>
                  <a:lnTo>
                    <a:pt x="989" y="54619"/>
                  </a:lnTo>
                  <a:lnTo>
                    <a:pt x="27796" y="54619"/>
                  </a:lnTo>
                  <a:cubicBezTo>
                    <a:pt x="32692" y="54619"/>
                    <a:pt x="36633" y="58565"/>
                    <a:pt x="36633" y="63467"/>
                  </a:cubicBezTo>
                  <a:cubicBezTo>
                    <a:pt x="36633" y="68370"/>
                    <a:pt x="32692" y="72316"/>
                    <a:pt x="27796" y="72316"/>
                  </a:cubicBezTo>
                  <a:lnTo>
                    <a:pt x="989" y="72316"/>
                  </a:lnTo>
                  <a:lnTo>
                    <a:pt x="989" y="108428"/>
                  </a:lnTo>
                  <a:lnTo>
                    <a:pt x="27796" y="108428"/>
                  </a:lnTo>
                  <a:cubicBezTo>
                    <a:pt x="32692" y="108428"/>
                    <a:pt x="36633" y="112374"/>
                    <a:pt x="36633" y="117277"/>
                  </a:cubicBezTo>
                  <a:cubicBezTo>
                    <a:pt x="36633" y="122179"/>
                    <a:pt x="32692" y="126125"/>
                    <a:pt x="27796" y="126125"/>
                  </a:cubicBezTo>
                  <a:lnTo>
                    <a:pt x="989" y="126125"/>
                  </a:lnTo>
                  <a:lnTo>
                    <a:pt x="989" y="161998"/>
                  </a:lnTo>
                  <a:lnTo>
                    <a:pt x="27796" y="161998"/>
                  </a:lnTo>
                  <a:cubicBezTo>
                    <a:pt x="32692" y="161998"/>
                    <a:pt x="36633" y="165944"/>
                    <a:pt x="36633" y="170847"/>
                  </a:cubicBezTo>
                  <a:cubicBezTo>
                    <a:pt x="36633" y="175749"/>
                    <a:pt x="32692" y="179696"/>
                    <a:pt x="27796" y="179696"/>
                  </a:cubicBezTo>
                  <a:lnTo>
                    <a:pt x="989" y="179696"/>
                  </a:lnTo>
                  <a:lnTo>
                    <a:pt x="989" y="215927"/>
                  </a:lnTo>
                  <a:lnTo>
                    <a:pt x="27796" y="215927"/>
                  </a:lnTo>
                  <a:cubicBezTo>
                    <a:pt x="32692" y="215927"/>
                    <a:pt x="36633" y="219873"/>
                    <a:pt x="36633" y="224776"/>
                  </a:cubicBezTo>
                  <a:cubicBezTo>
                    <a:pt x="36633" y="229678"/>
                    <a:pt x="32692" y="233624"/>
                    <a:pt x="27796" y="233624"/>
                  </a:cubicBezTo>
                  <a:lnTo>
                    <a:pt x="989" y="233624"/>
                  </a:lnTo>
                  <a:lnTo>
                    <a:pt x="989" y="269497"/>
                  </a:lnTo>
                  <a:lnTo>
                    <a:pt x="27796" y="269497"/>
                  </a:lnTo>
                  <a:cubicBezTo>
                    <a:pt x="32692" y="269497"/>
                    <a:pt x="36633" y="273443"/>
                    <a:pt x="36633" y="278346"/>
                  </a:cubicBezTo>
                  <a:cubicBezTo>
                    <a:pt x="36633" y="283249"/>
                    <a:pt x="32692" y="287195"/>
                    <a:pt x="27796" y="287195"/>
                  </a:cubicBezTo>
                  <a:lnTo>
                    <a:pt x="989" y="287195"/>
                  </a:lnTo>
                  <a:lnTo>
                    <a:pt x="989" y="304175"/>
                  </a:lnTo>
                  <a:cubicBezTo>
                    <a:pt x="989" y="324443"/>
                    <a:pt x="17408" y="340884"/>
                    <a:pt x="37648" y="340884"/>
                  </a:cubicBezTo>
                  <a:lnTo>
                    <a:pt x="233121" y="340884"/>
                  </a:lnTo>
                  <a:cubicBezTo>
                    <a:pt x="253361" y="340884"/>
                    <a:pt x="269779" y="324443"/>
                    <a:pt x="269779" y="304175"/>
                  </a:cubicBezTo>
                  <a:lnTo>
                    <a:pt x="269779" y="37699"/>
                  </a:lnTo>
                  <a:cubicBezTo>
                    <a:pt x="269720" y="17431"/>
                    <a:pt x="253301" y="989"/>
                    <a:pt x="233061" y="989"/>
                  </a:cubicBezTo>
                  <a:close/>
                </a:path>
              </a:pathLst>
            </a:custGeom>
            <a:solidFill>
              <a:srgbClr val="0078D4"/>
            </a:solidFill>
            <a:ln w="3535"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12" name="Freeform: Shape 11">
              <a:extLst>
                <a:ext uri="{FF2B5EF4-FFF2-40B4-BE49-F238E27FC236}">
                  <a16:creationId xmlns:a16="http://schemas.microsoft.com/office/drawing/2014/main" id="{28B1A27E-8CBE-BF41-EB36-F44A8EA62380}"/>
                </a:ext>
              </a:extLst>
            </p:cNvPr>
            <p:cNvSpPr/>
            <p:nvPr/>
          </p:nvSpPr>
          <p:spPr>
            <a:xfrm>
              <a:off x="779328" y="3447923"/>
              <a:ext cx="170516" cy="98046"/>
            </a:xfrm>
            <a:custGeom>
              <a:avLst/>
              <a:gdLst>
                <a:gd name="connsiteX0" fmla="*/ 123503 w 142097"/>
                <a:gd name="connsiteY0" fmla="*/ 83496 h 81705"/>
                <a:gd name="connsiteX1" fmla="*/ 22005 w 142097"/>
                <a:gd name="connsiteY1" fmla="*/ 83496 h 81705"/>
                <a:gd name="connsiteX2" fmla="*/ 989 w 142097"/>
                <a:gd name="connsiteY2" fmla="*/ 62451 h 81705"/>
                <a:gd name="connsiteX3" fmla="*/ 989 w 142097"/>
                <a:gd name="connsiteY3" fmla="*/ 22034 h 81705"/>
                <a:gd name="connsiteX4" fmla="*/ 22005 w 142097"/>
                <a:gd name="connsiteY4" fmla="*/ 989 h 81705"/>
                <a:gd name="connsiteX5" fmla="*/ 123563 w 142097"/>
                <a:gd name="connsiteY5" fmla="*/ 989 h 81705"/>
                <a:gd name="connsiteX6" fmla="*/ 144579 w 142097"/>
                <a:gd name="connsiteY6" fmla="*/ 22034 h 81705"/>
                <a:gd name="connsiteX7" fmla="*/ 144579 w 142097"/>
                <a:gd name="connsiteY7" fmla="*/ 62451 h 81705"/>
                <a:gd name="connsiteX8" fmla="*/ 123503 w 142097"/>
                <a:gd name="connsiteY8" fmla="*/ 83496 h 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97" h="81705">
                  <a:moveTo>
                    <a:pt x="123503" y="83496"/>
                  </a:moveTo>
                  <a:lnTo>
                    <a:pt x="22005" y="83496"/>
                  </a:lnTo>
                  <a:cubicBezTo>
                    <a:pt x="10363" y="83496"/>
                    <a:pt x="989" y="74050"/>
                    <a:pt x="989" y="62451"/>
                  </a:cubicBezTo>
                  <a:lnTo>
                    <a:pt x="989" y="22034"/>
                  </a:lnTo>
                  <a:cubicBezTo>
                    <a:pt x="989" y="10375"/>
                    <a:pt x="10422" y="989"/>
                    <a:pt x="22005" y="989"/>
                  </a:cubicBezTo>
                  <a:lnTo>
                    <a:pt x="123563" y="989"/>
                  </a:lnTo>
                  <a:cubicBezTo>
                    <a:pt x="135205" y="989"/>
                    <a:pt x="144579" y="10435"/>
                    <a:pt x="144579" y="22034"/>
                  </a:cubicBezTo>
                  <a:lnTo>
                    <a:pt x="144579" y="62451"/>
                  </a:lnTo>
                  <a:cubicBezTo>
                    <a:pt x="144579" y="74110"/>
                    <a:pt x="135145" y="83496"/>
                    <a:pt x="123503" y="83496"/>
                  </a:cubicBezTo>
                  <a:close/>
                </a:path>
              </a:pathLst>
            </a:custGeom>
            <a:solidFill>
              <a:srgbClr val="50E6FF"/>
            </a:solidFill>
            <a:ln w="3535"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grpSp>
      <p:pic>
        <p:nvPicPr>
          <p:cNvPr id="13" name="Picture 12">
            <a:extLst>
              <a:ext uri="{FF2B5EF4-FFF2-40B4-BE49-F238E27FC236}">
                <a16:creationId xmlns:a16="http://schemas.microsoft.com/office/drawing/2014/main" id="{94126743-2C9A-92DD-378B-57923451273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59728" y="4046190"/>
            <a:ext cx="375727" cy="375727"/>
          </a:xfrm>
          <a:prstGeom prst="rect">
            <a:avLst/>
          </a:prstGeom>
        </p:spPr>
      </p:pic>
      <p:pic>
        <p:nvPicPr>
          <p:cNvPr id="14" name="Picture 13">
            <a:extLst>
              <a:ext uri="{FF2B5EF4-FFF2-40B4-BE49-F238E27FC236}">
                <a16:creationId xmlns:a16="http://schemas.microsoft.com/office/drawing/2014/main" id="{8121FE73-FE3D-6C77-9B43-30AEF02468D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3751" y="4722948"/>
            <a:ext cx="407679" cy="407679"/>
          </a:xfrm>
          <a:prstGeom prst="rect">
            <a:avLst/>
          </a:prstGeom>
        </p:spPr>
      </p:pic>
      <p:grpSp>
        <p:nvGrpSpPr>
          <p:cNvPr id="15" name="Graphic 111">
            <a:extLst>
              <a:ext uri="{FF2B5EF4-FFF2-40B4-BE49-F238E27FC236}">
                <a16:creationId xmlns:a16="http://schemas.microsoft.com/office/drawing/2014/main" id="{FCA1C883-D417-82FF-62B3-42352565B394}"/>
              </a:ext>
              <a:ext uri="{C183D7F6-B498-43B3-948B-1728B52AA6E4}">
                <adec:decorative xmlns:adec="http://schemas.microsoft.com/office/drawing/2017/decorative" val="1"/>
              </a:ext>
            </a:extLst>
          </p:cNvPr>
          <p:cNvGrpSpPr/>
          <p:nvPr/>
        </p:nvGrpSpPr>
        <p:grpSpPr>
          <a:xfrm>
            <a:off x="631968" y="5408026"/>
            <a:ext cx="431245" cy="431245"/>
            <a:chOff x="7288760" y="3860995"/>
            <a:chExt cx="476020" cy="476020"/>
          </a:xfrm>
        </p:grpSpPr>
        <p:sp>
          <p:nvSpPr>
            <p:cNvPr id="16" name="Freeform: Shape 15">
              <a:extLst>
                <a:ext uri="{FF2B5EF4-FFF2-40B4-BE49-F238E27FC236}">
                  <a16:creationId xmlns:a16="http://schemas.microsoft.com/office/drawing/2014/main" id="{C940B4CB-5FDE-7078-D1F1-5753B967C4B2}"/>
                </a:ext>
              </a:extLst>
            </p:cNvPr>
            <p:cNvSpPr/>
            <p:nvPr/>
          </p:nvSpPr>
          <p:spPr>
            <a:xfrm>
              <a:off x="7537125"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17" name="Freeform: Shape 16">
              <a:extLst>
                <a:ext uri="{FF2B5EF4-FFF2-40B4-BE49-F238E27FC236}">
                  <a16:creationId xmlns:a16="http://schemas.microsoft.com/office/drawing/2014/main" id="{38E3BAFE-3770-AB62-8BEE-13E19E216CA8}"/>
                </a:ext>
              </a:extLst>
            </p:cNvPr>
            <p:cNvSpPr/>
            <p:nvPr/>
          </p:nvSpPr>
          <p:spPr>
            <a:xfrm>
              <a:off x="7537125"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18" name="Freeform: Shape 17">
              <a:extLst>
                <a:ext uri="{FF2B5EF4-FFF2-40B4-BE49-F238E27FC236}">
                  <a16:creationId xmlns:a16="http://schemas.microsoft.com/office/drawing/2014/main" id="{CB98B1A2-4230-34BB-7778-F8FA96F700A1}"/>
                </a:ext>
              </a:extLst>
            </p:cNvPr>
            <p:cNvSpPr/>
            <p:nvPr/>
          </p:nvSpPr>
          <p:spPr>
            <a:xfrm>
              <a:off x="7586140" y="4035842"/>
              <a:ext cx="173549" cy="198342"/>
            </a:xfrm>
            <a:custGeom>
              <a:avLst/>
              <a:gdLst>
                <a:gd name="connsiteX0" fmla="*/ 173117 w 173548"/>
                <a:gd name="connsiteY0" fmla="*/ 1898 h 198341"/>
                <a:gd name="connsiteX1" fmla="*/ 1898 w 173548"/>
                <a:gd name="connsiteY1" fmla="*/ 1898 h 198341"/>
                <a:gd name="connsiteX2" fmla="*/ 1898 w 173548"/>
                <a:gd name="connsiteY2" fmla="*/ 124431 h 198341"/>
                <a:gd name="connsiteX3" fmla="*/ 83750 w 173548"/>
                <a:gd name="connsiteY3" fmla="*/ 124431 h 198341"/>
                <a:gd name="connsiteX4" fmla="*/ 83750 w 173548"/>
                <a:gd name="connsiteY4" fmla="*/ 197951 h 198341"/>
                <a:gd name="connsiteX5" fmla="*/ 108256 w 173548"/>
                <a:gd name="connsiteY5" fmla="*/ 197951 h 198341"/>
                <a:gd name="connsiteX6" fmla="*/ 108256 w 173548"/>
                <a:gd name="connsiteY6" fmla="*/ 124431 h 198341"/>
                <a:gd name="connsiteX7" fmla="*/ 173117 w 173548"/>
                <a:gd name="connsiteY7" fmla="*/ 124431 h 198341"/>
                <a:gd name="connsiteX8" fmla="*/ 173117 w 173548"/>
                <a:gd name="connsiteY8" fmla="*/ 1898 h 19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548" h="198341">
                  <a:moveTo>
                    <a:pt x="173117" y="1898"/>
                  </a:moveTo>
                  <a:lnTo>
                    <a:pt x="1898" y="1898"/>
                  </a:lnTo>
                  <a:lnTo>
                    <a:pt x="1898" y="124431"/>
                  </a:lnTo>
                  <a:lnTo>
                    <a:pt x="83750" y="124431"/>
                  </a:lnTo>
                  <a:lnTo>
                    <a:pt x="83750" y="197951"/>
                  </a:lnTo>
                  <a:lnTo>
                    <a:pt x="108256" y="197951"/>
                  </a:lnTo>
                  <a:lnTo>
                    <a:pt x="108256" y="124431"/>
                  </a:lnTo>
                  <a:lnTo>
                    <a:pt x="173117" y="124431"/>
                  </a:lnTo>
                  <a:lnTo>
                    <a:pt x="173117" y="1898"/>
                  </a:lnTo>
                  <a:close/>
                </a:path>
              </a:pathLst>
            </a:custGeom>
            <a:solidFill>
              <a:srgbClr val="50E6FF"/>
            </a:solidFill>
            <a:ln w="4862"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19" name="Freeform: Shape 18">
              <a:extLst>
                <a:ext uri="{FF2B5EF4-FFF2-40B4-BE49-F238E27FC236}">
                  <a16:creationId xmlns:a16="http://schemas.microsoft.com/office/drawing/2014/main" id="{31F66048-1C3F-6FC7-30B7-5DFF4E7C0131}"/>
                </a:ext>
              </a:extLst>
            </p:cNvPr>
            <p:cNvSpPr/>
            <p:nvPr/>
          </p:nvSpPr>
          <p:spPr>
            <a:xfrm>
              <a:off x="7292060"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20" name="Freeform: Shape 19">
              <a:extLst>
                <a:ext uri="{FF2B5EF4-FFF2-40B4-BE49-F238E27FC236}">
                  <a16:creationId xmlns:a16="http://schemas.microsoft.com/office/drawing/2014/main" id="{1BB3881A-85F5-2FD7-094F-867345E341DE}"/>
                </a:ext>
              </a:extLst>
            </p:cNvPr>
            <p:cNvSpPr/>
            <p:nvPr/>
          </p:nvSpPr>
          <p:spPr>
            <a:xfrm>
              <a:off x="7414592"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21" name="Freeform: Shape 20">
              <a:extLst>
                <a:ext uri="{FF2B5EF4-FFF2-40B4-BE49-F238E27FC236}">
                  <a16:creationId xmlns:a16="http://schemas.microsoft.com/office/drawing/2014/main" id="{6169E3BC-742F-9442-9435-2F5CD770CEF4}"/>
                </a:ext>
              </a:extLst>
            </p:cNvPr>
            <p:cNvSpPr/>
            <p:nvPr/>
          </p:nvSpPr>
          <p:spPr>
            <a:xfrm>
              <a:off x="7292060"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22" name="Freeform: Shape 21">
              <a:extLst>
                <a:ext uri="{FF2B5EF4-FFF2-40B4-BE49-F238E27FC236}">
                  <a16:creationId xmlns:a16="http://schemas.microsoft.com/office/drawing/2014/main" id="{9E7FA904-FD18-46BD-6FAA-D7C5165684E6}"/>
                </a:ext>
              </a:extLst>
            </p:cNvPr>
            <p:cNvSpPr/>
            <p:nvPr/>
          </p:nvSpPr>
          <p:spPr>
            <a:xfrm>
              <a:off x="7414592"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23" name="Freeform: Shape 22">
              <a:extLst>
                <a:ext uri="{FF2B5EF4-FFF2-40B4-BE49-F238E27FC236}">
                  <a16:creationId xmlns:a16="http://schemas.microsoft.com/office/drawing/2014/main" id="{BA7433BC-D39A-90C2-00A6-24E9210427F0}"/>
                </a:ext>
              </a:extLst>
            </p:cNvPr>
            <p:cNvSpPr/>
            <p:nvPr/>
          </p:nvSpPr>
          <p:spPr>
            <a:xfrm>
              <a:off x="7619387" y="4051608"/>
              <a:ext cx="104129" cy="89254"/>
            </a:xfrm>
            <a:custGeom>
              <a:avLst/>
              <a:gdLst>
                <a:gd name="connsiteX0" fmla="*/ 88978 w 104129"/>
                <a:gd name="connsiteY0" fmla="*/ 1898 h 89253"/>
                <a:gd name="connsiteX1" fmla="*/ 36616 w 104129"/>
                <a:gd name="connsiteY1" fmla="*/ 54260 h 89253"/>
                <a:gd name="connsiteX2" fmla="*/ 19216 w 104129"/>
                <a:gd name="connsiteY2" fmla="*/ 36861 h 89253"/>
                <a:gd name="connsiteX3" fmla="*/ 1898 w 104129"/>
                <a:gd name="connsiteY3" fmla="*/ 54179 h 89253"/>
                <a:gd name="connsiteX4" fmla="*/ 36534 w 104129"/>
                <a:gd name="connsiteY4" fmla="*/ 89060 h 89253"/>
                <a:gd name="connsiteX5" fmla="*/ 106378 w 104129"/>
                <a:gd name="connsiteY5" fmla="*/ 19216 h 89253"/>
                <a:gd name="connsiteX6" fmla="*/ 88978 w 104129"/>
                <a:gd name="connsiteY6" fmla="*/ 1898 h 8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29" h="89253">
                  <a:moveTo>
                    <a:pt x="88978" y="1898"/>
                  </a:moveTo>
                  <a:lnTo>
                    <a:pt x="36616" y="54260"/>
                  </a:lnTo>
                  <a:lnTo>
                    <a:pt x="19216" y="36861"/>
                  </a:lnTo>
                  <a:lnTo>
                    <a:pt x="1898" y="54179"/>
                  </a:lnTo>
                  <a:lnTo>
                    <a:pt x="36534" y="89060"/>
                  </a:lnTo>
                  <a:lnTo>
                    <a:pt x="106378" y="19216"/>
                  </a:lnTo>
                  <a:lnTo>
                    <a:pt x="88978" y="1898"/>
                  </a:lnTo>
                  <a:close/>
                </a:path>
              </a:pathLst>
            </a:custGeom>
            <a:solidFill>
              <a:srgbClr val="0078D4"/>
            </a:solidFill>
            <a:ln w="4862"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sp>
          <p:nvSpPr>
            <p:cNvPr id="24" name="Freeform: Shape 23">
              <a:extLst>
                <a:ext uri="{FF2B5EF4-FFF2-40B4-BE49-F238E27FC236}">
                  <a16:creationId xmlns:a16="http://schemas.microsoft.com/office/drawing/2014/main" id="{92AB2AB7-2136-23A1-6D11-7C1C5C97370E}"/>
                </a:ext>
              </a:extLst>
            </p:cNvPr>
            <p:cNvSpPr/>
            <p:nvPr/>
          </p:nvSpPr>
          <p:spPr>
            <a:xfrm>
              <a:off x="7292060" y="4231898"/>
              <a:ext cx="466103" cy="49585"/>
            </a:xfrm>
            <a:custGeom>
              <a:avLst/>
              <a:gdLst>
                <a:gd name="connsiteX0" fmla="*/ 467522 w 466102"/>
                <a:gd name="connsiteY0" fmla="*/ 1898 h 49585"/>
                <a:gd name="connsiteX1" fmla="*/ 1898 w 466102"/>
                <a:gd name="connsiteY1" fmla="*/ 1898 h 49585"/>
                <a:gd name="connsiteX2" fmla="*/ 1898 w 466102"/>
                <a:gd name="connsiteY2" fmla="*/ 50911 h 49585"/>
                <a:gd name="connsiteX3" fmla="*/ 467522 w 466102"/>
                <a:gd name="connsiteY3" fmla="*/ 50911 h 49585"/>
                <a:gd name="connsiteX4" fmla="*/ 467522 w 466102"/>
                <a:gd name="connsiteY4" fmla="*/ 1898 h 49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02" h="49585">
                  <a:moveTo>
                    <a:pt x="467522" y="1898"/>
                  </a:moveTo>
                  <a:lnTo>
                    <a:pt x="1898" y="1898"/>
                  </a:lnTo>
                  <a:lnTo>
                    <a:pt x="1898" y="50911"/>
                  </a:lnTo>
                  <a:lnTo>
                    <a:pt x="467522" y="50911"/>
                  </a:lnTo>
                  <a:lnTo>
                    <a:pt x="467522" y="1898"/>
                  </a:lnTo>
                  <a:close/>
                </a:path>
              </a:pathLst>
            </a:custGeom>
            <a:solidFill>
              <a:srgbClr val="0078D7"/>
            </a:solidFill>
            <a:ln w="4862" cap="flat">
              <a:noFill/>
              <a:prstDash val="solid"/>
              <a:miter/>
            </a:ln>
          </p:spPr>
          <p:txBody>
            <a:bodyPr rtlCol="0" anchor="ct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endParaRPr>
            </a:p>
          </p:txBody>
        </p:sp>
      </p:grpSp>
      <p:sp>
        <p:nvSpPr>
          <p:cNvPr id="25" name="TextBox 24">
            <a:extLst>
              <a:ext uri="{FF2B5EF4-FFF2-40B4-BE49-F238E27FC236}">
                <a16:creationId xmlns:a16="http://schemas.microsoft.com/office/drawing/2014/main" id="{9E416089-1446-AB89-00AA-ED9B501302C1}"/>
              </a:ext>
            </a:extLst>
          </p:cNvPr>
          <p:cNvSpPr txBox="1"/>
          <p:nvPr/>
        </p:nvSpPr>
        <p:spPr>
          <a:xfrm>
            <a:off x="1114841" y="1987033"/>
            <a:ext cx="5019979" cy="331899"/>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rPr>
              <a:t>Updatable ledger tables allow updates and deletes</a:t>
            </a:r>
          </a:p>
        </p:txBody>
      </p:sp>
      <p:sp>
        <p:nvSpPr>
          <p:cNvPr id="26" name="TextBox 25">
            <a:extLst>
              <a:ext uri="{FF2B5EF4-FFF2-40B4-BE49-F238E27FC236}">
                <a16:creationId xmlns:a16="http://schemas.microsoft.com/office/drawing/2014/main" id="{F59C356B-6397-F931-3AAD-A4A6F9FF23CF}"/>
              </a:ext>
            </a:extLst>
          </p:cNvPr>
          <p:cNvSpPr txBox="1"/>
          <p:nvPr/>
        </p:nvSpPr>
        <p:spPr>
          <a:xfrm>
            <a:off x="1114840" y="2681818"/>
            <a:ext cx="5019979" cy="331899"/>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rPr>
              <a:t>Updated rows are preserved in the history table</a:t>
            </a:r>
          </a:p>
        </p:txBody>
      </p:sp>
      <p:sp>
        <p:nvSpPr>
          <p:cNvPr id="27" name="TextBox 26">
            <a:extLst>
              <a:ext uri="{FF2B5EF4-FFF2-40B4-BE49-F238E27FC236}">
                <a16:creationId xmlns:a16="http://schemas.microsoft.com/office/drawing/2014/main" id="{E3566CF9-C285-1871-75B6-578ABAB2F0CB}"/>
              </a:ext>
            </a:extLst>
          </p:cNvPr>
          <p:cNvSpPr txBox="1"/>
          <p:nvPr/>
        </p:nvSpPr>
        <p:spPr>
          <a:xfrm>
            <a:off x="1114840" y="3375745"/>
            <a:ext cx="6118232" cy="333617"/>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rPr>
              <a:t>Data is cryptographically protected through the database ledger</a:t>
            </a:r>
          </a:p>
        </p:txBody>
      </p:sp>
      <p:sp>
        <p:nvSpPr>
          <p:cNvPr id="28" name="TextBox 27">
            <a:extLst>
              <a:ext uri="{FF2B5EF4-FFF2-40B4-BE49-F238E27FC236}">
                <a16:creationId xmlns:a16="http://schemas.microsoft.com/office/drawing/2014/main" id="{944A71E5-8137-56BF-1658-A0D562DF485E}"/>
              </a:ext>
            </a:extLst>
          </p:cNvPr>
          <p:cNvSpPr txBox="1"/>
          <p:nvPr/>
        </p:nvSpPr>
        <p:spPr>
          <a:xfrm>
            <a:off x="1114840" y="4071389"/>
            <a:ext cx="5019979" cy="331899"/>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rPr>
              <a:t>Database digests are uploaded to trusted storage</a:t>
            </a:r>
          </a:p>
        </p:txBody>
      </p:sp>
      <p:sp>
        <p:nvSpPr>
          <p:cNvPr id="29" name="TextBox 28">
            <a:extLst>
              <a:ext uri="{FF2B5EF4-FFF2-40B4-BE49-F238E27FC236}">
                <a16:creationId xmlns:a16="http://schemas.microsoft.com/office/drawing/2014/main" id="{EFB488FE-CFB8-C663-C92B-F221863B09EE}"/>
              </a:ext>
            </a:extLst>
          </p:cNvPr>
          <p:cNvSpPr txBox="1"/>
          <p:nvPr/>
        </p:nvSpPr>
        <p:spPr>
          <a:xfrm>
            <a:off x="1114840" y="4766174"/>
            <a:ext cx="5019979" cy="331899"/>
          </a:xfrm>
          <a:prstGeom prst="rect">
            <a:avLst/>
          </a:prstGeom>
          <a:noFill/>
        </p:spPr>
        <p:txBody>
          <a:bodyPr wrap="square" anchor="ctr" anchorCtr="0">
            <a:spAutoFit/>
          </a:bodyPr>
          <a:lstStyle>
            <a:defPPr>
              <a:defRPr lang="en-US"/>
            </a:defPPr>
            <a:lvl1pPr defTabSz="914400">
              <a:defRPr sz="1600" kern="0">
                <a:solidFill>
                  <a:schemeClr val="accent5"/>
                </a:solidFill>
                <a:latin typeface="+mj-lt"/>
              </a:defRPr>
            </a:lvl1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rPr>
              <a:t>Database digests are used to verify the database</a:t>
            </a:r>
          </a:p>
        </p:txBody>
      </p:sp>
      <p:sp>
        <p:nvSpPr>
          <p:cNvPr id="30" name="TextBox 29">
            <a:extLst>
              <a:ext uri="{FF2B5EF4-FFF2-40B4-BE49-F238E27FC236}">
                <a16:creationId xmlns:a16="http://schemas.microsoft.com/office/drawing/2014/main" id="{B0461F28-1FC2-A8CA-C3BC-28878013562B}"/>
              </a:ext>
            </a:extLst>
          </p:cNvPr>
          <p:cNvSpPr txBox="1"/>
          <p:nvPr/>
        </p:nvSpPr>
        <p:spPr>
          <a:xfrm>
            <a:off x="1114839" y="5460960"/>
            <a:ext cx="5217170" cy="331899"/>
          </a:xfrm>
          <a:prstGeom prst="rect">
            <a:avLst/>
          </a:prstGeom>
          <a:noFill/>
        </p:spPr>
        <p:txBody>
          <a:bodyPr wrap="square" anchor="ctr" anchorCtr="0">
            <a:spAutoFit/>
          </a:bodyPr>
          <a:lstStyle>
            <a:defPPr>
              <a:defRPr lang="en-US"/>
            </a:defPPr>
            <a:lvl1pPr defTabSz="914400">
              <a:defRPr sz="1600" kern="0">
                <a:solidFill>
                  <a:schemeClr val="bg1"/>
                </a:solidFill>
                <a:latin typeface="+mj-lt"/>
              </a:defRPr>
            </a:lvl1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prstClr val="black"/>
                </a:solidFill>
                <a:effectLst/>
                <a:uLnTx/>
                <a:uFillTx/>
                <a:latin typeface="IBM Plex Sans" panose="020B0503050203000203" pitchFamily="34" charset="0"/>
                <a:ea typeface="+mn-ea"/>
                <a:cs typeface="Arial" panose="020B0604020202020204" pitchFamily="34" charset="0"/>
              </a:rPr>
              <a:t>Append-only ledger tables block UPDATE and DELETE</a:t>
            </a:r>
          </a:p>
        </p:txBody>
      </p:sp>
      <p:sp>
        <p:nvSpPr>
          <p:cNvPr id="31" name="Rectangle 30">
            <a:extLst>
              <a:ext uri="{FF2B5EF4-FFF2-40B4-BE49-F238E27FC236}">
                <a16:creationId xmlns:a16="http://schemas.microsoft.com/office/drawing/2014/main" id="{A910F381-A3CF-1735-13E2-EDB1B321EA8A}"/>
              </a:ext>
              <a:ext uri="{C183D7F6-B498-43B3-948B-1728B52AA6E4}">
                <adec:decorative xmlns:adec="http://schemas.microsoft.com/office/drawing/2017/decorative" val="1"/>
              </a:ext>
            </a:extLst>
          </p:cNvPr>
          <p:cNvSpPr/>
          <p:nvPr/>
        </p:nvSpPr>
        <p:spPr bwMode="auto">
          <a:xfrm>
            <a:off x="7371324" y="5308476"/>
            <a:ext cx="293314" cy="826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32" name="Rectangle 31">
            <a:extLst>
              <a:ext uri="{FF2B5EF4-FFF2-40B4-BE49-F238E27FC236}">
                <a16:creationId xmlns:a16="http://schemas.microsoft.com/office/drawing/2014/main" id="{5455FE6B-E7C5-EA94-1CC9-B03C2A87BE22}"/>
              </a:ext>
              <a:ext uri="{C183D7F6-B498-43B3-948B-1728B52AA6E4}">
                <adec:decorative xmlns:adec="http://schemas.microsoft.com/office/drawing/2017/decorative" val="1"/>
              </a:ext>
            </a:extLst>
          </p:cNvPr>
          <p:cNvSpPr/>
          <p:nvPr/>
        </p:nvSpPr>
        <p:spPr bwMode="auto">
          <a:xfrm rot="16200000">
            <a:off x="7639674" y="5449491"/>
            <a:ext cx="172534" cy="1405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nvGrpSpPr>
          <p:cNvPr id="33" name="Group 32">
            <a:extLst>
              <a:ext uri="{FF2B5EF4-FFF2-40B4-BE49-F238E27FC236}">
                <a16:creationId xmlns:a16="http://schemas.microsoft.com/office/drawing/2014/main" id="{9ABB4346-62D7-E737-D843-195C658F9C6C}"/>
              </a:ext>
              <a:ext uri="{C183D7F6-B498-43B3-948B-1728B52AA6E4}">
                <adec:decorative xmlns:adec="http://schemas.microsoft.com/office/drawing/2017/decorative" val="1"/>
              </a:ext>
            </a:extLst>
          </p:cNvPr>
          <p:cNvGrpSpPr/>
          <p:nvPr/>
        </p:nvGrpSpPr>
        <p:grpSpPr>
          <a:xfrm>
            <a:off x="7164358" y="5308562"/>
            <a:ext cx="698083" cy="911819"/>
            <a:chOff x="5061562" y="5136925"/>
            <a:chExt cx="844633" cy="930103"/>
          </a:xfrm>
        </p:grpSpPr>
        <p:grpSp>
          <p:nvGrpSpPr>
            <p:cNvPr id="34" name="storage" descr="storage">
              <a:extLst>
                <a:ext uri="{FF2B5EF4-FFF2-40B4-BE49-F238E27FC236}">
                  <a16:creationId xmlns:a16="http://schemas.microsoft.com/office/drawing/2014/main" id="{36FD9CBC-C8C5-722E-E0F1-59581D6FC9BB}"/>
                </a:ext>
              </a:extLst>
            </p:cNvPr>
            <p:cNvGrpSpPr/>
            <p:nvPr/>
          </p:nvGrpSpPr>
          <p:grpSpPr>
            <a:xfrm>
              <a:off x="5265942" y="5136925"/>
              <a:ext cx="443978" cy="482950"/>
              <a:chOff x="4501240" y="2176494"/>
              <a:chExt cx="344605" cy="374856"/>
            </a:xfrm>
          </p:grpSpPr>
          <p:sp>
            <p:nvSpPr>
              <p:cNvPr id="36" name="Freeform 5">
                <a:extLst>
                  <a:ext uri="{FF2B5EF4-FFF2-40B4-BE49-F238E27FC236}">
                    <a16:creationId xmlns:a16="http://schemas.microsoft.com/office/drawing/2014/main" id="{DBC15B58-7628-F50F-B6D9-93A82CE39421}"/>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505050"/>
                  </a:solidFill>
                  <a:effectLst/>
                  <a:uLnTx/>
                  <a:uFillTx/>
                  <a:latin typeface="IBM Plex Sans" panose="020B0503050203000203" pitchFamily="34" charset="0"/>
                  <a:ea typeface="+mn-ea"/>
                  <a:cs typeface="Arial" panose="020B0604020202020204" pitchFamily="34" charset="0"/>
                </a:endParaRPr>
              </a:p>
            </p:txBody>
          </p:sp>
          <p:sp>
            <p:nvSpPr>
              <p:cNvPr id="37" name="Freeform 6">
                <a:extLst>
                  <a:ext uri="{FF2B5EF4-FFF2-40B4-BE49-F238E27FC236}">
                    <a16:creationId xmlns:a16="http://schemas.microsoft.com/office/drawing/2014/main" id="{CEEDA43F-4B9C-910D-35AB-8F5E99F429BB}"/>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505050"/>
                  </a:solidFill>
                  <a:effectLst/>
                  <a:uLnTx/>
                  <a:uFillTx/>
                  <a:latin typeface="IBM Plex Sans" panose="020B0503050203000203" pitchFamily="34" charset="0"/>
                  <a:ea typeface="+mn-ea"/>
                  <a:cs typeface="Arial" panose="020B0604020202020204" pitchFamily="34" charset="0"/>
                </a:endParaRPr>
              </a:p>
            </p:txBody>
          </p:sp>
          <p:sp>
            <p:nvSpPr>
              <p:cNvPr id="38" name="Freeform 7">
                <a:extLst>
                  <a:ext uri="{FF2B5EF4-FFF2-40B4-BE49-F238E27FC236}">
                    <a16:creationId xmlns:a16="http://schemas.microsoft.com/office/drawing/2014/main" id="{77713C56-CCF8-118B-0E0E-8191277BAB6F}"/>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505050"/>
                  </a:solidFill>
                  <a:effectLst/>
                  <a:uLnTx/>
                  <a:uFillTx/>
                  <a:latin typeface="IBM Plex Sans" panose="020B0503050203000203" pitchFamily="34" charset="0"/>
                  <a:ea typeface="+mn-ea"/>
                  <a:cs typeface="Arial" panose="020B0604020202020204" pitchFamily="34" charset="0"/>
                </a:endParaRPr>
              </a:p>
            </p:txBody>
          </p:sp>
          <p:sp>
            <p:nvSpPr>
              <p:cNvPr id="39" name="Freeform 8">
                <a:extLst>
                  <a:ext uri="{FF2B5EF4-FFF2-40B4-BE49-F238E27FC236}">
                    <a16:creationId xmlns:a16="http://schemas.microsoft.com/office/drawing/2014/main" id="{2A011978-7D4E-4492-F20E-B588BD12EE2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5" tIns="52728" rIns="105455" bIns="52728" numCol="1" anchor="t" anchorCtr="0" compatLnSpc="1">
                <a:prstTxWarp prst="textNoShape">
                  <a:avLst/>
                </a:prstTxWarp>
              </a:bodyPr>
              <a:lstStyle/>
              <a:p>
                <a:pPr marL="0" marR="0" lvl="0" indent="0" algn="ctr" defTabSz="105447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505050"/>
                  </a:solidFill>
                  <a:effectLst/>
                  <a:uLnTx/>
                  <a:uFillTx/>
                  <a:latin typeface="IBM Plex Sans" panose="020B0503050203000203" pitchFamily="34" charset="0"/>
                  <a:ea typeface="+mn-ea"/>
                  <a:cs typeface="Arial" panose="020B0604020202020204" pitchFamily="34" charset="0"/>
                </a:endParaRPr>
              </a:p>
            </p:txBody>
          </p:sp>
        </p:grpSp>
        <p:sp>
          <p:nvSpPr>
            <p:cNvPr id="35" name="Rectangle 34">
              <a:extLst>
                <a:ext uri="{FF2B5EF4-FFF2-40B4-BE49-F238E27FC236}">
                  <a16:creationId xmlns:a16="http://schemas.microsoft.com/office/drawing/2014/main" id="{59E12228-D42B-0FE9-4919-290F01F3F04D}"/>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1078" b="0" i="0" u="none" strike="noStrike" kern="1200" cap="none" spc="0" normalizeH="0" baseline="0" noProof="0">
                  <a:ln>
                    <a:noFill/>
                  </a:ln>
                  <a:solidFill>
                    <a:prstClr val="black"/>
                  </a:solidFill>
                  <a:effectLst/>
                  <a:uLnTx/>
                  <a:uFillTx/>
                  <a:latin typeface="IBM Plex Sans" panose="020B0503050203000203" pitchFamily="34" charset="0"/>
                  <a:ea typeface="+mn-ea"/>
                  <a:cs typeface="Segoe UI Semibold" panose="020B0702040204020203" pitchFamily="34" charset="0"/>
                </a:rPr>
                <a:t>Trusted storage</a:t>
              </a:r>
            </a:p>
          </p:txBody>
        </p:sp>
      </p:grpSp>
      <p:sp>
        <p:nvSpPr>
          <p:cNvPr id="40" name="Rectangle 39">
            <a:extLst>
              <a:ext uri="{FF2B5EF4-FFF2-40B4-BE49-F238E27FC236}">
                <a16:creationId xmlns:a16="http://schemas.microsoft.com/office/drawing/2014/main" id="{42D87A9F-C696-10CE-9412-9B2DE385BAFA}"/>
              </a:ext>
              <a:ext uri="{C183D7F6-B498-43B3-948B-1728B52AA6E4}">
                <adec:decorative xmlns:adec="http://schemas.microsoft.com/office/drawing/2017/decorative" val="1"/>
              </a:ext>
            </a:extLst>
          </p:cNvPr>
          <p:cNvSpPr/>
          <p:nvPr/>
        </p:nvSpPr>
        <p:spPr bwMode="auto">
          <a:xfrm>
            <a:off x="8295900" y="2790969"/>
            <a:ext cx="2815134" cy="3424940"/>
          </a:xfrm>
          <a:prstGeom prst="rect">
            <a:avLst/>
          </a:prstGeom>
          <a:noFill/>
          <a:ln w="12700" cap="flat" cmpd="sng" algn="ctr">
            <a:solidFill>
              <a:srgbClr val="32BEDD"/>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pic>
        <p:nvPicPr>
          <p:cNvPr id="41" name="Graphic 40">
            <a:extLst>
              <a:ext uri="{FF2B5EF4-FFF2-40B4-BE49-F238E27FC236}">
                <a16:creationId xmlns:a16="http://schemas.microsoft.com/office/drawing/2014/main" id="{39311A9D-D2E7-0E1D-FA02-FC8BA0176E1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6293" y="1585217"/>
            <a:ext cx="501907" cy="501907"/>
          </a:xfrm>
          <a:prstGeom prst="rect">
            <a:avLst/>
          </a:prstGeom>
        </p:spPr>
      </p:pic>
      <p:sp>
        <p:nvSpPr>
          <p:cNvPr id="42" name="Rectangle 41">
            <a:extLst>
              <a:ext uri="{FF2B5EF4-FFF2-40B4-BE49-F238E27FC236}">
                <a16:creationId xmlns:a16="http://schemas.microsoft.com/office/drawing/2014/main" id="{F85EBADB-6D01-D0C5-51AC-58E80D6024B4}"/>
              </a:ext>
              <a:ext uri="{C183D7F6-B498-43B3-948B-1728B52AA6E4}">
                <adec:decorative xmlns:adec="http://schemas.microsoft.com/office/drawing/2017/decorative" val="1"/>
              </a:ext>
            </a:extLst>
          </p:cNvPr>
          <p:cNvSpPr/>
          <p:nvPr/>
        </p:nvSpPr>
        <p:spPr bwMode="auto">
          <a:xfrm>
            <a:off x="8231967" y="2720582"/>
            <a:ext cx="392951" cy="5052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0C4FFBBA-B85E-2D7A-0C12-EF0EF4A7A68B}"/>
              </a:ext>
              <a:ext uri="{C183D7F6-B498-43B3-948B-1728B52AA6E4}">
                <adec:decorative xmlns:adec="http://schemas.microsoft.com/office/drawing/2017/decorative" val="1"/>
              </a:ext>
            </a:extLst>
          </p:cNvPr>
          <p:cNvCxnSpPr>
            <a:cxnSpLocks/>
            <a:stCxn id="47" idx="3"/>
            <a:endCxn id="49" idx="1"/>
          </p:cNvCxnSpPr>
          <p:nvPr/>
        </p:nvCxnSpPr>
        <p:spPr>
          <a:xfrm>
            <a:off x="9927299" y="5517877"/>
            <a:ext cx="212503" cy="0"/>
          </a:xfrm>
          <a:prstGeom prst="straightConnector1">
            <a:avLst/>
          </a:prstGeom>
          <a:noFill/>
          <a:ln w="12700" cap="flat" cmpd="sng" algn="ctr">
            <a:solidFill>
              <a:srgbClr val="FF0000"/>
            </a:solidFill>
            <a:prstDash val="solid"/>
            <a:headEnd type="none"/>
            <a:tailEnd type="arrow" w="lg" len="med"/>
          </a:ln>
          <a:effectLst/>
        </p:spPr>
      </p:cxnSp>
      <p:cxnSp>
        <p:nvCxnSpPr>
          <p:cNvPr id="44" name="Straight Arrow Connector 43">
            <a:extLst>
              <a:ext uri="{FF2B5EF4-FFF2-40B4-BE49-F238E27FC236}">
                <a16:creationId xmlns:a16="http://schemas.microsoft.com/office/drawing/2014/main" id="{1A7587B2-C0EB-1EB1-B5EC-847612832440}"/>
              </a:ext>
              <a:ext uri="{C183D7F6-B498-43B3-948B-1728B52AA6E4}">
                <adec:decorative xmlns:adec="http://schemas.microsoft.com/office/drawing/2017/decorative" val="1"/>
              </a:ext>
            </a:extLst>
          </p:cNvPr>
          <p:cNvCxnSpPr>
            <a:cxnSpLocks/>
            <a:stCxn id="48" idx="3"/>
            <a:endCxn id="47" idx="1"/>
          </p:cNvCxnSpPr>
          <p:nvPr/>
        </p:nvCxnSpPr>
        <p:spPr>
          <a:xfrm>
            <a:off x="9275587" y="5517877"/>
            <a:ext cx="206459" cy="0"/>
          </a:xfrm>
          <a:prstGeom prst="straightConnector1">
            <a:avLst/>
          </a:prstGeom>
          <a:noFill/>
          <a:ln w="12700" cap="flat" cmpd="sng" algn="ctr">
            <a:solidFill>
              <a:srgbClr val="FF0000"/>
            </a:solidFill>
            <a:prstDash val="solid"/>
            <a:headEnd type="none"/>
            <a:tailEnd type="arrow" w="lg" len="med"/>
          </a:ln>
          <a:effectLst/>
        </p:spPr>
      </p:cxnSp>
      <p:grpSp>
        <p:nvGrpSpPr>
          <p:cNvPr id="45" name="Group 44">
            <a:extLst>
              <a:ext uri="{FF2B5EF4-FFF2-40B4-BE49-F238E27FC236}">
                <a16:creationId xmlns:a16="http://schemas.microsoft.com/office/drawing/2014/main" id="{4F4CA683-E3DF-1987-3794-6F8D9F45C584}"/>
              </a:ext>
              <a:ext uri="{C183D7F6-B498-43B3-948B-1728B52AA6E4}">
                <adec:decorative xmlns:adec="http://schemas.microsoft.com/office/drawing/2017/decorative" val="1"/>
              </a:ext>
            </a:extLst>
          </p:cNvPr>
          <p:cNvGrpSpPr/>
          <p:nvPr/>
        </p:nvGrpSpPr>
        <p:grpSpPr>
          <a:xfrm>
            <a:off x="8601164" y="5165415"/>
            <a:ext cx="2196396" cy="945152"/>
            <a:chOff x="9233867" y="5208239"/>
            <a:chExt cx="2196707" cy="945286"/>
          </a:xfrm>
        </p:grpSpPr>
        <p:sp>
          <p:nvSpPr>
            <p:cNvPr id="46" name="Rectangle 45">
              <a:extLst>
                <a:ext uri="{FF2B5EF4-FFF2-40B4-BE49-F238E27FC236}">
                  <a16:creationId xmlns:a16="http://schemas.microsoft.com/office/drawing/2014/main" id="{AEF7A4CB-AE2D-C49D-4C96-775E1339F463}"/>
                </a:ext>
              </a:extLst>
            </p:cNvPr>
            <p:cNvSpPr/>
            <p:nvPr/>
          </p:nvSpPr>
          <p:spPr bwMode="auto">
            <a:xfrm>
              <a:off x="9233867" y="5208239"/>
              <a:ext cx="2196707" cy="699403"/>
            </a:xfrm>
            <a:prstGeom prst="rect">
              <a:avLst/>
            </a:prstGeom>
            <a:noFill/>
            <a:ln w="9525" cap="flat" cmpd="sng" algn="ctr">
              <a:solidFill>
                <a:srgbClr val="75757A"/>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47" name="Rectangle 46">
              <a:extLst>
                <a:ext uri="{FF2B5EF4-FFF2-40B4-BE49-F238E27FC236}">
                  <a16:creationId xmlns:a16="http://schemas.microsoft.com/office/drawing/2014/main" id="{33D5F047-F59B-EFDD-8666-5893978FE503}"/>
                </a:ext>
              </a:extLst>
            </p:cNvPr>
            <p:cNvSpPr/>
            <p:nvPr/>
          </p:nvSpPr>
          <p:spPr bwMode="auto">
            <a:xfrm>
              <a:off x="10114873"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48" name="Rectangle 47">
              <a:extLst>
                <a:ext uri="{FF2B5EF4-FFF2-40B4-BE49-F238E27FC236}">
                  <a16:creationId xmlns:a16="http://schemas.microsoft.com/office/drawing/2014/main" id="{DBAA01FC-7BF2-BBA9-AF7E-E8F088EE6FF5}"/>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300" b="0" i="0" u="none" strike="noStrike" kern="0" cap="none" spc="0" normalizeH="0" baseline="0" noProof="0">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49" name="Rectangle 48">
              <a:extLst>
                <a:ext uri="{FF2B5EF4-FFF2-40B4-BE49-F238E27FC236}">
                  <a16:creationId xmlns:a16="http://schemas.microsoft.com/office/drawing/2014/main" id="{E33E18E8-456D-C062-D74A-BB46300356DB}"/>
                </a:ext>
              </a:extLst>
            </p:cNvPr>
            <p:cNvSpPr/>
            <p:nvPr/>
          </p:nvSpPr>
          <p:spPr bwMode="auto">
            <a:xfrm>
              <a:off x="10772723"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50" name="Rectangle 49">
              <a:extLst>
                <a:ext uri="{FF2B5EF4-FFF2-40B4-BE49-F238E27FC236}">
                  <a16:creationId xmlns:a16="http://schemas.microsoft.com/office/drawing/2014/main" id="{7ED3AD11-5437-08AC-81AC-E279C9EAA2DC}"/>
                </a:ext>
              </a:extLst>
            </p:cNvPr>
            <p:cNvSpPr/>
            <p:nvPr/>
          </p:nvSpPr>
          <p:spPr>
            <a:xfrm>
              <a:off x="9625929" y="5913619"/>
              <a:ext cx="1412583" cy="239906"/>
            </a:xfrm>
            <a:prstGeom prst="rect">
              <a:avLst/>
            </a:prstGeom>
          </p:spPr>
          <p:txBody>
            <a:bodyPr wrap="square">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1078" b="0" i="0" u="none" strike="noStrike" kern="0" cap="none" spc="0" normalizeH="0" baseline="0" noProof="0">
                  <a:ln>
                    <a:noFill/>
                  </a:ln>
                  <a:solidFill>
                    <a:prstClr val="black"/>
                  </a:solidFill>
                  <a:effectLst/>
                  <a:uLnTx/>
                  <a:uFillTx/>
                  <a:latin typeface="IBM Plex Sans" panose="020B0503050203000203" pitchFamily="34" charset="0"/>
                  <a:ea typeface="+mn-ea"/>
                  <a:cs typeface="Segoe UI Semibold" panose="020B0702040204020203" pitchFamily="34" charset="0"/>
                </a:rPr>
                <a:t>Database ledger</a:t>
              </a:r>
            </a:p>
          </p:txBody>
        </p:sp>
        <p:sp>
          <p:nvSpPr>
            <p:cNvPr id="51" name="Rectangle 50">
              <a:extLst>
                <a:ext uri="{FF2B5EF4-FFF2-40B4-BE49-F238E27FC236}">
                  <a16:creationId xmlns:a16="http://schemas.microsoft.com/office/drawing/2014/main" id="{FB8A5D81-76F7-D291-08A4-CDAC5CBF29A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686" b="0" i="0" u="none" strike="noStrike" kern="0" cap="none" spc="0" normalizeH="0" baseline="0" noProof="0">
                  <a:ln>
                    <a:noFill/>
                  </a:ln>
                  <a:solidFill>
                    <a:srgbClr val="000000"/>
                  </a:solidFill>
                  <a:effectLst/>
                  <a:uLnTx/>
                  <a:uFillTx/>
                  <a:latin typeface="IBM Plex Sans" panose="020B0503050203000203" pitchFamily="34" charset="0"/>
                  <a:ea typeface="+mn-ea"/>
                  <a:cs typeface="Segoe UI Semibold" panose="020B0702040204020203" pitchFamily="34" charset="0"/>
                </a:rPr>
                <a:t>Block N</a:t>
              </a:r>
            </a:p>
          </p:txBody>
        </p:sp>
        <p:sp>
          <p:nvSpPr>
            <p:cNvPr id="52" name="Rectangle 51">
              <a:extLst>
                <a:ext uri="{FF2B5EF4-FFF2-40B4-BE49-F238E27FC236}">
                  <a16:creationId xmlns:a16="http://schemas.microsoft.com/office/drawing/2014/main" id="{1DEDD49C-CC76-2298-FA23-CB72B7F161FE}"/>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686" b="0" i="0" u="none" strike="noStrike" kern="0" cap="none" spc="0" normalizeH="0" baseline="0" noProof="0">
                  <a:ln>
                    <a:noFill/>
                  </a:ln>
                  <a:solidFill>
                    <a:srgbClr val="000000"/>
                  </a:solidFill>
                  <a:effectLst/>
                  <a:uLnTx/>
                  <a:uFillTx/>
                  <a:latin typeface="IBM Plex Sans" panose="020B0503050203000203" pitchFamily="34" charset="0"/>
                  <a:ea typeface="+mn-ea"/>
                  <a:cs typeface="Segoe UI Semibold" panose="020B0702040204020203" pitchFamily="34" charset="0"/>
                </a:rPr>
                <a:t>Block N-1</a:t>
              </a:r>
            </a:p>
          </p:txBody>
        </p:sp>
        <p:sp>
          <p:nvSpPr>
            <p:cNvPr id="53" name="Rectangle 52">
              <a:extLst>
                <a:ext uri="{FF2B5EF4-FFF2-40B4-BE49-F238E27FC236}">
                  <a16:creationId xmlns:a16="http://schemas.microsoft.com/office/drawing/2014/main" id="{8F09BB97-C0BE-A1C2-5EA4-6F0DA379F0CC}"/>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686" b="0" i="0" u="none" strike="noStrike" kern="0" cap="none" spc="0" normalizeH="0" baseline="0" noProof="0">
                  <a:ln>
                    <a:noFill/>
                  </a:ln>
                  <a:solidFill>
                    <a:srgbClr val="000000"/>
                  </a:solidFill>
                  <a:effectLst/>
                  <a:uLnTx/>
                  <a:uFillTx/>
                  <a:latin typeface="IBM Plex Sans" panose="020B0503050203000203" pitchFamily="34" charset="0"/>
                  <a:ea typeface="+mn-ea"/>
                  <a:cs typeface="Segoe UI Semibold" panose="020B0702040204020203" pitchFamily="34" charset="0"/>
                </a:rPr>
                <a:t>Block N-2</a:t>
              </a:r>
            </a:p>
          </p:txBody>
        </p:sp>
      </p:grpSp>
      <p:cxnSp>
        <p:nvCxnSpPr>
          <p:cNvPr id="54" name="Connector: Elbow 53">
            <a:extLst>
              <a:ext uri="{FF2B5EF4-FFF2-40B4-BE49-F238E27FC236}">
                <a16:creationId xmlns:a16="http://schemas.microsoft.com/office/drawing/2014/main" id="{68FEB450-8EE3-073F-4E94-3B6EDA85BC76}"/>
              </a:ext>
              <a:ext uri="{C183D7F6-B498-43B3-948B-1728B52AA6E4}">
                <adec:decorative xmlns:adec="http://schemas.microsoft.com/office/drawing/2017/decorative" val="1"/>
              </a:ext>
            </a:extLst>
          </p:cNvPr>
          <p:cNvCxnSpPr>
            <a:cxnSpLocks/>
            <a:stCxn id="41" idx="1"/>
            <a:endCxn id="31" idx="0"/>
          </p:cNvCxnSpPr>
          <p:nvPr/>
        </p:nvCxnSpPr>
        <p:spPr>
          <a:xfrm rot="10800000" flipV="1">
            <a:off x="7517981" y="1836171"/>
            <a:ext cx="1128311" cy="3472305"/>
          </a:xfrm>
          <a:prstGeom prst="bentConnector2">
            <a:avLst/>
          </a:prstGeom>
          <a:noFill/>
          <a:ln w="12700" cap="flat" cmpd="sng" algn="ctr">
            <a:solidFill>
              <a:srgbClr val="75757A"/>
            </a:solidFill>
            <a:prstDash val="solid"/>
            <a:headEnd type="none"/>
            <a:tailEnd type="arrow" w="lg" len="med"/>
          </a:ln>
          <a:effectLst/>
        </p:spPr>
      </p:cxnSp>
      <p:cxnSp>
        <p:nvCxnSpPr>
          <p:cNvPr id="55" name="Straight Arrow Connector 54">
            <a:extLst>
              <a:ext uri="{FF2B5EF4-FFF2-40B4-BE49-F238E27FC236}">
                <a16:creationId xmlns:a16="http://schemas.microsoft.com/office/drawing/2014/main" id="{52A3A8A0-8C26-79BD-6A62-7D516FC6F236}"/>
              </a:ext>
              <a:ext uri="{C183D7F6-B498-43B3-948B-1728B52AA6E4}">
                <adec:decorative xmlns:adec="http://schemas.microsoft.com/office/drawing/2017/decorative" val="1"/>
              </a:ext>
            </a:extLst>
          </p:cNvPr>
          <p:cNvCxnSpPr>
            <a:cxnSpLocks/>
          </p:cNvCxnSpPr>
          <p:nvPr/>
        </p:nvCxnSpPr>
        <p:spPr>
          <a:xfrm>
            <a:off x="8897245" y="2023629"/>
            <a:ext cx="0" cy="2151420"/>
          </a:xfrm>
          <a:prstGeom prst="straightConnector1">
            <a:avLst/>
          </a:prstGeom>
          <a:noFill/>
          <a:ln w="12700" cap="flat" cmpd="sng" algn="ctr">
            <a:solidFill>
              <a:srgbClr val="75757A"/>
            </a:solidFill>
            <a:prstDash val="solid"/>
            <a:headEnd type="none"/>
            <a:tailEnd type="arrow" w="lg" len="med"/>
          </a:ln>
          <a:effectLst/>
        </p:spPr>
      </p:cxnSp>
      <p:cxnSp>
        <p:nvCxnSpPr>
          <p:cNvPr id="56" name="Straight Arrow Connector 55">
            <a:extLst>
              <a:ext uri="{FF2B5EF4-FFF2-40B4-BE49-F238E27FC236}">
                <a16:creationId xmlns:a16="http://schemas.microsoft.com/office/drawing/2014/main" id="{9E7F62EB-E97D-AED4-59B8-3004A40FE70E}"/>
              </a:ext>
              <a:ext uri="{C183D7F6-B498-43B3-948B-1728B52AA6E4}">
                <adec:decorative xmlns:adec="http://schemas.microsoft.com/office/drawing/2017/decorative" val="1"/>
              </a:ext>
            </a:extLst>
          </p:cNvPr>
          <p:cNvCxnSpPr>
            <a:cxnSpLocks/>
            <a:stCxn id="185" idx="3"/>
            <a:endCxn id="139" idx="1"/>
          </p:cNvCxnSpPr>
          <p:nvPr/>
        </p:nvCxnSpPr>
        <p:spPr>
          <a:xfrm>
            <a:off x="9313141" y="4391760"/>
            <a:ext cx="690111" cy="1"/>
          </a:xfrm>
          <a:prstGeom prst="straightConnector1">
            <a:avLst/>
          </a:prstGeom>
          <a:noFill/>
          <a:ln w="12700" cap="flat" cmpd="sng" algn="ctr">
            <a:solidFill>
              <a:srgbClr val="75757A"/>
            </a:solidFill>
            <a:prstDash val="dash"/>
            <a:headEnd type="none"/>
            <a:tailEnd type="arrow" w="lg" len="med"/>
          </a:ln>
          <a:effectLst/>
        </p:spPr>
      </p:cxnSp>
      <p:cxnSp>
        <p:nvCxnSpPr>
          <p:cNvPr id="57" name="Connector: Elbow 56">
            <a:extLst>
              <a:ext uri="{FF2B5EF4-FFF2-40B4-BE49-F238E27FC236}">
                <a16:creationId xmlns:a16="http://schemas.microsoft.com/office/drawing/2014/main" id="{48A1B3B1-D9C6-DC44-7950-74402949D42A}"/>
              </a:ext>
              <a:ext uri="{C183D7F6-B498-43B3-948B-1728B52AA6E4}">
                <adec:decorative xmlns:adec="http://schemas.microsoft.com/office/drawing/2017/decorative" val="1"/>
              </a:ext>
            </a:extLst>
          </p:cNvPr>
          <p:cNvCxnSpPr>
            <a:cxnSpLocks/>
            <a:stCxn id="133" idx="0"/>
            <a:endCxn id="185" idx="1"/>
          </p:cNvCxnSpPr>
          <p:nvPr/>
        </p:nvCxnSpPr>
        <p:spPr>
          <a:xfrm rot="16200000" flipV="1">
            <a:off x="8309269" y="4703711"/>
            <a:ext cx="915768" cy="291866"/>
          </a:xfrm>
          <a:prstGeom prst="bentConnector4">
            <a:avLst>
              <a:gd name="adj1" fmla="val 27688"/>
              <a:gd name="adj2" fmla="val 176784"/>
            </a:avLst>
          </a:prstGeom>
          <a:noFill/>
          <a:ln w="12700" cap="flat" cmpd="sng" algn="ctr">
            <a:solidFill>
              <a:srgbClr val="FF0000"/>
            </a:solidFill>
            <a:prstDash val="solid"/>
            <a:headEnd type="none"/>
            <a:tailEnd type="arrow" w="lg" len="med"/>
          </a:ln>
          <a:effectLst/>
        </p:spPr>
      </p:cxnSp>
      <p:cxnSp>
        <p:nvCxnSpPr>
          <p:cNvPr id="58" name="Connector: Elbow 57">
            <a:extLst>
              <a:ext uri="{FF2B5EF4-FFF2-40B4-BE49-F238E27FC236}">
                <a16:creationId xmlns:a16="http://schemas.microsoft.com/office/drawing/2014/main" id="{57427993-51FF-8669-8E44-6955856C38FF}"/>
              </a:ext>
              <a:ext uri="{C183D7F6-B498-43B3-948B-1728B52AA6E4}">
                <adec:decorative xmlns:adec="http://schemas.microsoft.com/office/drawing/2017/decorative" val="1"/>
              </a:ext>
            </a:extLst>
          </p:cNvPr>
          <p:cNvCxnSpPr>
            <a:cxnSpLocks/>
            <a:stCxn id="134" idx="0"/>
            <a:endCxn id="139" idx="3"/>
          </p:cNvCxnSpPr>
          <p:nvPr/>
        </p:nvCxnSpPr>
        <p:spPr>
          <a:xfrm rot="5400000" flipH="1" flipV="1">
            <a:off x="9486806" y="4099160"/>
            <a:ext cx="915767" cy="1500968"/>
          </a:xfrm>
          <a:prstGeom prst="bentConnector4">
            <a:avLst>
              <a:gd name="adj1" fmla="val 27688"/>
              <a:gd name="adj2" fmla="val 114931"/>
            </a:avLst>
          </a:prstGeom>
          <a:noFill/>
          <a:ln w="12700" cap="flat" cmpd="sng" algn="ctr">
            <a:solidFill>
              <a:srgbClr val="FF0000"/>
            </a:solidFill>
            <a:prstDash val="solid"/>
            <a:headEnd type="none"/>
            <a:tailEnd type="arrow" w="lg" len="med"/>
          </a:ln>
          <a:effectLst/>
        </p:spPr>
      </p:cxnSp>
      <p:grpSp>
        <p:nvGrpSpPr>
          <p:cNvPr id="59" name="Group 58">
            <a:extLst>
              <a:ext uri="{FF2B5EF4-FFF2-40B4-BE49-F238E27FC236}">
                <a16:creationId xmlns:a16="http://schemas.microsoft.com/office/drawing/2014/main" id="{50DC4B16-4596-9149-A021-F16C48E532FB}"/>
              </a:ext>
              <a:ext uri="{C183D7F6-B498-43B3-948B-1728B52AA6E4}">
                <adec:decorative xmlns:adec="http://schemas.microsoft.com/office/drawing/2017/decorative" val="1"/>
              </a:ext>
            </a:extLst>
          </p:cNvPr>
          <p:cNvGrpSpPr/>
          <p:nvPr/>
        </p:nvGrpSpPr>
        <p:grpSpPr>
          <a:xfrm>
            <a:off x="8936202" y="5389281"/>
            <a:ext cx="228059" cy="157840"/>
            <a:chOff x="10970984" y="5483094"/>
            <a:chExt cx="228091" cy="157862"/>
          </a:xfrm>
          <a:solidFill>
            <a:srgbClr val="FFFFFF"/>
          </a:solidFill>
        </p:grpSpPr>
        <p:sp>
          <p:nvSpPr>
            <p:cNvPr id="60" name="Rectangle 59">
              <a:extLst>
                <a:ext uri="{FF2B5EF4-FFF2-40B4-BE49-F238E27FC236}">
                  <a16:creationId xmlns:a16="http://schemas.microsoft.com/office/drawing/2014/main" id="{B5AEAAEE-5E23-BB4D-EDD4-ECE7F6484090}"/>
                </a:ext>
              </a:extLst>
            </p:cNvPr>
            <p:cNvSpPr/>
            <p:nvPr/>
          </p:nvSpPr>
          <p:spPr bwMode="auto">
            <a:xfrm>
              <a:off x="10970984" y="5486816"/>
              <a:ext cx="227632" cy="154140"/>
            </a:xfrm>
            <a:prstGeom prst="rect">
              <a:avLst/>
            </a:prstGeom>
            <a:grpFill/>
            <a:ln w="6350" cap="flat" cmpd="sng" algn="ctr">
              <a:solidFill>
                <a:srgbClr val="0078D3"/>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nvGrpSpPr>
            <p:cNvPr id="61" name="Graphic 50" descr="Diploma">
              <a:extLst>
                <a:ext uri="{FF2B5EF4-FFF2-40B4-BE49-F238E27FC236}">
                  <a16:creationId xmlns:a16="http://schemas.microsoft.com/office/drawing/2014/main" id="{51F9CE86-F804-2F4D-74C2-73C3C93841F2}"/>
                </a:ext>
              </a:extLst>
            </p:cNvPr>
            <p:cNvGrpSpPr/>
            <p:nvPr/>
          </p:nvGrpSpPr>
          <p:grpSpPr>
            <a:xfrm>
              <a:off x="10970984" y="5483094"/>
              <a:ext cx="228091" cy="157862"/>
              <a:chOff x="5315459" y="3004617"/>
              <a:chExt cx="742950" cy="514350"/>
            </a:xfrm>
            <a:grpFill/>
          </p:grpSpPr>
          <p:sp>
            <p:nvSpPr>
              <p:cNvPr id="62" name="Freeform: Shape 61">
                <a:extLst>
                  <a:ext uri="{FF2B5EF4-FFF2-40B4-BE49-F238E27FC236}">
                    <a16:creationId xmlns:a16="http://schemas.microsoft.com/office/drawing/2014/main" id="{B1AFEE21-1825-1075-A613-844311C1575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63" name="Freeform: Shape 62">
                <a:extLst>
                  <a:ext uri="{FF2B5EF4-FFF2-40B4-BE49-F238E27FC236}">
                    <a16:creationId xmlns:a16="http://schemas.microsoft.com/office/drawing/2014/main" id="{BFB03932-CE0F-046C-DEC8-85F97C0AF27D}"/>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64" name="Freeform: Shape 63">
                <a:extLst>
                  <a:ext uri="{FF2B5EF4-FFF2-40B4-BE49-F238E27FC236}">
                    <a16:creationId xmlns:a16="http://schemas.microsoft.com/office/drawing/2014/main" id="{341718B6-C422-0180-5930-7A89D997C5E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65" name="Freeform: Shape 64">
                <a:extLst>
                  <a:ext uri="{FF2B5EF4-FFF2-40B4-BE49-F238E27FC236}">
                    <a16:creationId xmlns:a16="http://schemas.microsoft.com/office/drawing/2014/main" id="{C9A600F1-3D8F-FC46-BAA8-846B9A4F379E}"/>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66" name="Freeform: Shape 65">
                <a:extLst>
                  <a:ext uri="{FF2B5EF4-FFF2-40B4-BE49-F238E27FC236}">
                    <a16:creationId xmlns:a16="http://schemas.microsoft.com/office/drawing/2014/main" id="{27F0D921-5FBC-3FFC-F426-4B855F8E5F5B}"/>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grpSp>
      </p:grpSp>
      <p:grpSp>
        <p:nvGrpSpPr>
          <p:cNvPr id="67" name="Group 66">
            <a:extLst>
              <a:ext uri="{FF2B5EF4-FFF2-40B4-BE49-F238E27FC236}">
                <a16:creationId xmlns:a16="http://schemas.microsoft.com/office/drawing/2014/main" id="{62D5D9A6-5D74-097C-B38B-ADE8AE2A7A7F}"/>
              </a:ext>
              <a:ext uri="{C183D7F6-B498-43B3-948B-1728B52AA6E4}">
                <adec:decorative xmlns:adec="http://schemas.microsoft.com/office/drawing/2017/decorative" val="1"/>
              </a:ext>
            </a:extLst>
          </p:cNvPr>
          <p:cNvGrpSpPr/>
          <p:nvPr/>
        </p:nvGrpSpPr>
        <p:grpSpPr>
          <a:xfrm>
            <a:off x="9595750" y="5389281"/>
            <a:ext cx="228059" cy="157840"/>
            <a:chOff x="10970984" y="5483094"/>
            <a:chExt cx="228091" cy="157862"/>
          </a:xfrm>
          <a:solidFill>
            <a:srgbClr val="FFFFFF"/>
          </a:solidFill>
        </p:grpSpPr>
        <p:sp>
          <p:nvSpPr>
            <p:cNvPr id="68" name="Rectangle 67">
              <a:extLst>
                <a:ext uri="{FF2B5EF4-FFF2-40B4-BE49-F238E27FC236}">
                  <a16:creationId xmlns:a16="http://schemas.microsoft.com/office/drawing/2014/main" id="{DEB6BD1E-985D-C1B7-A375-00DE5FEB8B49}"/>
                </a:ext>
              </a:extLst>
            </p:cNvPr>
            <p:cNvSpPr/>
            <p:nvPr/>
          </p:nvSpPr>
          <p:spPr bwMode="auto">
            <a:xfrm>
              <a:off x="10970984" y="5486816"/>
              <a:ext cx="227632" cy="154140"/>
            </a:xfrm>
            <a:prstGeom prst="rect">
              <a:avLst/>
            </a:prstGeom>
            <a:grpFill/>
            <a:ln w="6350" cap="flat" cmpd="sng" algn="ctr">
              <a:solidFill>
                <a:srgbClr val="0078D3"/>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nvGrpSpPr>
            <p:cNvPr id="69" name="Graphic 50" descr="Diploma">
              <a:extLst>
                <a:ext uri="{FF2B5EF4-FFF2-40B4-BE49-F238E27FC236}">
                  <a16:creationId xmlns:a16="http://schemas.microsoft.com/office/drawing/2014/main" id="{C4E7F464-2193-F0EA-9235-22FC598502DF}"/>
                </a:ext>
              </a:extLst>
            </p:cNvPr>
            <p:cNvGrpSpPr/>
            <p:nvPr/>
          </p:nvGrpSpPr>
          <p:grpSpPr>
            <a:xfrm>
              <a:off x="10970984" y="5483094"/>
              <a:ext cx="228091" cy="157862"/>
              <a:chOff x="5315459" y="3004617"/>
              <a:chExt cx="742950" cy="514350"/>
            </a:xfrm>
            <a:grpFill/>
          </p:grpSpPr>
          <p:sp>
            <p:nvSpPr>
              <p:cNvPr id="70" name="Freeform: Shape 69">
                <a:extLst>
                  <a:ext uri="{FF2B5EF4-FFF2-40B4-BE49-F238E27FC236}">
                    <a16:creationId xmlns:a16="http://schemas.microsoft.com/office/drawing/2014/main" id="{8A8E617F-51E9-76BB-7F54-766E7ACF5B76}"/>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71" name="Freeform: Shape 70">
                <a:extLst>
                  <a:ext uri="{FF2B5EF4-FFF2-40B4-BE49-F238E27FC236}">
                    <a16:creationId xmlns:a16="http://schemas.microsoft.com/office/drawing/2014/main" id="{C06B304D-E6BB-3EF6-6F45-A0CF4F6D86F0}"/>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72" name="Freeform: Shape 71">
                <a:extLst>
                  <a:ext uri="{FF2B5EF4-FFF2-40B4-BE49-F238E27FC236}">
                    <a16:creationId xmlns:a16="http://schemas.microsoft.com/office/drawing/2014/main" id="{013EDFB0-5A81-5BDB-FBE1-2F784CD1624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73" name="Freeform: Shape 72">
                <a:extLst>
                  <a:ext uri="{FF2B5EF4-FFF2-40B4-BE49-F238E27FC236}">
                    <a16:creationId xmlns:a16="http://schemas.microsoft.com/office/drawing/2014/main" id="{5D5569D5-5FF6-3BCC-428E-D8DC8631C4BC}"/>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74" name="Freeform: Shape 73">
                <a:extLst>
                  <a:ext uri="{FF2B5EF4-FFF2-40B4-BE49-F238E27FC236}">
                    <a16:creationId xmlns:a16="http://schemas.microsoft.com/office/drawing/2014/main" id="{ACFA66C4-1213-DF4C-8B38-CE977C7BB29C}"/>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grpSp>
      </p:grpSp>
      <p:grpSp>
        <p:nvGrpSpPr>
          <p:cNvPr id="75" name="Group 74">
            <a:extLst>
              <a:ext uri="{FF2B5EF4-FFF2-40B4-BE49-F238E27FC236}">
                <a16:creationId xmlns:a16="http://schemas.microsoft.com/office/drawing/2014/main" id="{4167D6BF-DBDF-6387-0FEC-795517A7CE2B}"/>
              </a:ext>
              <a:ext uri="{C183D7F6-B498-43B3-948B-1728B52AA6E4}">
                <adec:decorative xmlns:adec="http://schemas.microsoft.com/office/drawing/2017/decorative" val="1"/>
              </a:ext>
            </a:extLst>
          </p:cNvPr>
          <p:cNvGrpSpPr/>
          <p:nvPr/>
        </p:nvGrpSpPr>
        <p:grpSpPr>
          <a:xfrm>
            <a:off x="10248399" y="5389281"/>
            <a:ext cx="228059" cy="157840"/>
            <a:chOff x="10970984" y="5483094"/>
            <a:chExt cx="228091" cy="157862"/>
          </a:xfrm>
          <a:solidFill>
            <a:srgbClr val="FFFFFF"/>
          </a:solidFill>
        </p:grpSpPr>
        <p:sp>
          <p:nvSpPr>
            <p:cNvPr id="76" name="Rectangle 75">
              <a:extLst>
                <a:ext uri="{FF2B5EF4-FFF2-40B4-BE49-F238E27FC236}">
                  <a16:creationId xmlns:a16="http://schemas.microsoft.com/office/drawing/2014/main" id="{E4D67A24-619E-83FA-3FC0-7B98695B706D}"/>
                </a:ext>
              </a:extLst>
            </p:cNvPr>
            <p:cNvSpPr/>
            <p:nvPr/>
          </p:nvSpPr>
          <p:spPr bwMode="auto">
            <a:xfrm>
              <a:off x="10970984" y="5486816"/>
              <a:ext cx="227632" cy="154140"/>
            </a:xfrm>
            <a:prstGeom prst="rect">
              <a:avLst/>
            </a:prstGeom>
            <a:grpFill/>
            <a:ln w="6350" cap="flat" cmpd="sng" algn="ctr">
              <a:solidFill>
                <a:srgbClr val="0078D3"/>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nvGrpSpPr>
            <p:cNvPr id="77" name="Graphic 50" descr="Diploma">
              <a:extLst>
                <a:ext uri="{FF2B5EF4-FFF2-40B4-BE49-F238E27FC236}">
                  <a16:creationId xmlns:a16="http://schemas.microsoft.com/office/drawing/2014/main" id="{653FB22E-3E09-B662-C11F-0F285DA53FDD}"/>
                </a:ext>
              </a:extLst>
            </p:cNvPr>
            <p:cNvGrpSpPr/>
            <p:nvPr/>
          </p:nvGrpSpPr>
          <p:grpSpPr>
            <a:xfrm>
              <a:off x="10970984" y="5483094"/>
              <a:ext cx="228091" cy="157862"/>
              <a:chOff x="5315459" y="3004617"/>
              <a:chExt cx="742950" cy="514350"/>
            </a:xfrm>
            <a:grpFill/>
          </p:grpSpPr>
          <p:sp>
            <p:nvSpPr>
              <p:cNvPr id="78" name="Freeform: Shape 77">
                <a:extLst>
                  <a:ext uri="{FF2B5EF4-FFF2-40B4-BE49-F238E27FC236}">
                    <a16:creationId xmlns:a16="http://schemas.microsoft.com/office/drawing/2014/main" id="{2C04691B-97B5-118C-BE6C-7058806051F7}"/>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79" name="Freeform: Shape 78">
                <a:extLst>
                  <a:ext uri="{FF2B5EF4-FFF2-40B4-BE49-F238E27FC236}">
                    <a16:creationId xmlns:a16="http://schemas.microsoft.com/office/drawing/2014/main" id="{7C7A0BA3-BE8D-095E-44E2-3533597D76FE}"/>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80" name="Freeform: Shape 79">
                <a:extLst>
                  <a:ext uri="{FF2B5EF4-FFF2-40B4-BE49-F238E27FC236}">
                    <a16:creationId xmlns:a16="http://schemas.microsoft.com/office/drawing/2014/main" id="{5EEDA8A8-46EC-78BC-EF79-EF634542A125}"/>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81" name="Freeform: Shape 80">
                <a:extLst>
                  <a:ext uri="{FF2B5EF4-FFF2-40B4-BE49-F238E27FC236}">
                    <a16:creationId xmlns:a16="http://schemas.microsoft.com/office/drawing/2014/main" id="{46893A8A-7F53-9D4A-2E5B-686FE109481F}"/>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82" name="Freeform: Shape 81">
                <a:extLst>
                  <a:ext uri="{FF2B5EF4-FFF2-40B4-BE49-F238E27FC236}">
                    <a16:creationId xmlns:a16="http://schemas.microsoft.com/office/drawing/2014/main" id="{BEBE4D91-48E8-792C-8BF0-C77AC132DB84}"/>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grpSp>
      </p:grpSp>
      <p:grpSp>
        <p:nvGrpSpPr>
          <p:cNvPr id="83" name="Group 82">
            <a:extLst>
              <a:ext uri="{FF2B5EF4-FFF2-40B4-BE49-F238E27FC236}">
                <a16:creationId xmlns:a16="http://schemas.microsoft.com/office/drawing/2014/main" id="{86138703-695E-E1DD-5053-3124081277D9}"/>
              </a:ext>
              <a:ext uri="{C183D7F6-B498-43B3-948B-1728B52AA6E4}">
                <adec:decorative xmlns:adec="http://schemas.microsoft.com/office/drawing/2017/decorative" val="1"/>
              </a:ext>
            </a:extLst>
          </p:cNvPr>
          <p:cNvGrpSpPr/>
          <p:nvPr/>
        </p:nvGrpSpPr>
        <p:grpSpPr>
          <a:xfrm>
            <a:off x="9160311" y="3091898"/>
            <a:ext cx="990688" cy="679215"/>
            <a:chOff x="9793096" y="3283426"/>
            <a:chExt cx="990828" cy="679313"/>
          </a:xfrm>
        </p:grpSpPr>
        <p:sp>
          <p:nvSpPr>
            <p:cNvPr id="84" name="Rectangle 83">
              <a:extLst>
                <a:ext uri="{FF2B5EF4-FFF2-40B4-BE49-F238E27FC236}">
                  <a16:creationId xmlns:a16="http://schemas.microsoft.com/office/drawing/2014/main" id="{38BB642F-7DE0-AF6D-BEA9-2790687A1876}"/>
                </a:ext>
              </a:extLst>
            </p:cNvPr>
            <p:cNvSpPr/>
            <p:nvPr/>
          </p:nvSpPr>
          <p:spPr>
            <a:xfrm>
              <a:off x="9793096" y="3722833"/>
              <a:ext cx="990828" cy="239906"/>
            </a:xfrm>
            <a:prstGeom prst="rect">
              <a:avLst/>
            </a:prstGeom>
          </p:spPr>
          <p:txBody>
            <a:bodyPr wrap="square">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1078" b="0" i="0" u="none" strike="noStrike" kern="0" cap="none" spc="0" normalizeH="0" baseline="0" noProof="0">
                  <a:ln>
                    <a:noFill/>
                  </a:ln>
                  <a:solidFill>
                    <a:prstClr val="black"/>
                  </a:solidFill>
                  <a:effectLst/>
                  <a:uLnTx/>
                  <a:uFillTx/>
                  <a:latin typeface="IBM Plex Sans" panose="020B0503050203000203" pitchFamily="34" charset="0"/>
                  <a:ea typeface="+mn-ea"/>
                  <a:cs typeface="Segoe UI Semibold" panose="020B0702040204020203" pitchFamily="34" charset="0"/>
                </a:rPr>
                <a:t>Ledger view</a:t>
              </a:r>
            </a:p>
          </p:txBody>
        </p:sp>
        <p:grpSp>
          <p:nvGrpSpPr>
            <p:cNvPr id="85" name="Group 84">
              <a:extLst>
                <a:ext uri="{FF2B5EF4-FFF2-40B4-BE49-F238E27FC236}">
                  <a16:creationId xmlns:a16="http://schemas.microsoft.com/office/drawing/2014/main" id="{1DADAE2B-9A3E-0C37-CB5C-7811BEB18FDD}"/>
                </a:ext>
              </a:extLst>
            </p:cNvPr>
            <p:cNvGrpSpPr/>
            <p:nvPr/>
          </p:nvGrpSpPr>
          <p:grpSpPr>
            <a:xfrm>
              <a:off x="9946402" y="3283426"/>
              <a:ext cx="692021" cy="438867"/>
              <a:chOff x="10861085" y="3544414"/>
              <a:chExt cx="692021" cy="438867"/>
            </a:xfrm>
          </p:grpSpPr>
          <p:sp>
            <p:nvSpPr>
              <p:cNvPr id="86" name="Rectangle 85">
                <a:extLst>
                  <a:ext uri="{FF2B5EF4-FFF2-40B4-BE49-F238E27FC236}">
                    <a16:creationId xmlns:a16="http://schemas.microsoft.com/office/drawing/2014/main" id="{498C48F6-4CE2-1D09-0D61-39F4F493B329}"/>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7" name="Rectangle 86">
                <a:extLst>
                  <a:ext uri="{FF2B5EF4-FFF2-40B4-BE49-F238E27FC236}">
                    <a16:creationId xmlns:a16="http://schemas.microsoft.com/office/drawing/2014/main" id="{BF834DE0-1870-17A1-CE58-1F1E0F7BD816}"/>
                  </a:ext>
                </a:extLst>
              </p:cNvPr>
              <p:cNvSpPr/>
              <p:nvPr/>
            </p:nvSpPr>
            <p:spPr bwMode="auto">
              <a:xfrm>
                <a:off x="1088501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8" name="Rectangle 87">
                <a:extLst>
                  <a:ext uri="{FF2B5EF4-FFF2-40B4-BE49-F238E27FC236}">
                    <a16:creationId xmlns:a16="http://schemas.microsoft.com/office/drawing/2014/main" id="{CD706180-8155-1F3E-91DF-989EFC4F17AE}"/>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89" name="Rectangle 88">
                <a:extLst>
                  <a:ext uri="{FF2B5EF4-FFF2-40B4-BE49-F238E27FC236}">
                    <a16:creationId xmlns:a16="http://schemas.microsoft.com/office/drawing/2014/main" id="{0118E479-0E93-E691-4831-ABD6D78989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0" name="Rectangle 89">
                <a:extLst>
                  <a:ext uri="{FF2B5EF4-FFF2-40B4-BE49-F238E27FC236}">
                    <a16:creationId xmlns:a16="http://schemas.microsoft.com/office/drawing/2014/main" id="{D7932FB6-65C6-D328-5F9B-58B92044FADE}"/>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1" name="Rectangle 90">
                <a:extLst>
                  <a:ext uri="{FF2B5EF4-FFF2-40B4-BE49-F238E27FC236}">
                    <a16:creationId xmlns:a16="http://schemas.microsoft.com/office/drawing/2014/main" id="{A0660DBC-A247-5C87-785D-5AC2F2252620}"/>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2" name="Rectangle 91">
                <a:extLst>
                  <a:ext uri="{FF2B5EF4-FFF2-40B4-BE49-F238E27FC236}">
                    <a16:creationId xmlns:a16="http://schemas.microsoft.com/office/drawing/2014/main" id="{058B255E-C64D-563E-E7DF-A7C0A47906AA}"/>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3" name="Rectangle 92">
                <a:extLst>
                  <a:ext uri="{FF2B5EF4-FFF2-40B4-BE49-F238E27FC236}">
                    <a16:creationId xmlns:a16="http://schemas.microsoft.com/office/drawing/2014/main" id="{EE349377-0AF9-9277-7E0A-95CCDFA79AB3}"/>
                  </a:ext>
                </a:extLst>
              </p:cNvPr>
              <p:cNvSpPr/>
              <p:nvPr/>
            </p:nvSpPr>
            <p:spPr bwMode="auto">
              <a:xfrm>
                <a:off x="11047496"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4" name="Rectangle 93">
                <a:extLst>
                  <a:ext uri="{FF2B5EF4-FFF2-40B4-BE49-F238E27FC236}">
                    <a16:creationId xmlns:a16="http://schemas.microsoft.com/office/drawing/2014/main" id="{BAC4C6A4-E2B1-3782-ECDB-E45C4FA10C82}"/>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5" name="Rectangle 94">
                <a:extLst>
                  <a:ext uri="{FF2B5EF4-FFF2-40B4-BE49-F238E27FC236}">
                    <a16:creationId xmlns:a16="http://schemas.microsoft.com/office/drawing/2014/main" id="{08994BC1-EAF3-B81C-7EE3-EFC4696C5B8B}"/>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6" name="Rectangle 95">
                <a:extLst>
                  <a:ext uri="{FF2B5EF4-FFF2-40B4-BE49-F238E27FC236}">
                    <a16:creationId xmlns:a16="http://schemas.microsoft.com/office/drawing/2014/main" id="{B29859F5-6C38-97A3-5D2E-7F61A5B0219F}"/>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7" name="Rectangle 96">
                <a:extLst>
                  <a:ext uri="{FF2B5EF4-FFF2-40B4-BE49-F238E27FC236}">
                    <a16:creationId xmlns:a16="http://schemas.microsoft.com/office/drawing/2014/main" id="{8BB20527-369C-1952-D7DA-C3F3DE08C89A}"/>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8" name="Rectangle 97">
                <a:extLst>
                  <a:ext uri="{FF2B5EF4-FFF2-40B4-BE49-F238E27FC236}">
                    <a16:creationId xmlns:a16="http://schemas.microsoft.com/office/drawing/2014/main" id="{637B3E96-79FF-47DC-06D0-B484F72E9290}"/>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99" name="Rectangle 98">
                <a:extLst>
                  <a:ext uri="{FF2B5EF4-FFF2-40B4-BE49-F238E27FC236}">
                    <a16:creationId xmlns:a16="http://schemas.microsoft.com/office/drawing/2014/main" id="{B887E6D6-5587-8D23-BB71-BC1843194BD8}"/>
                  </a:ext>
                </a:extLst>
              </p:cNvPr>
              <p:cNvSpPr/>
              <p:nvPr/>
            </p:nvSpPr>
            <p:spPr bwMode="auto">
              <a:xfrm>
                <a:off x="11209983"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0" name="Rectangle 99">
                <a:extLst>
                  <a:ext uri="{FF2B5EF4-FFF2-40B4-BE49-F238E27FC236}">
                    <a16:creationId xmlns:a16="http://schemas.microsoft.com/office/drawing/2014/main" id="{30DDB150-EA9C-F22B-8190-4061170440CE}"/>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1" name="Rectangle 100">
                <a:extLst>
                  <a:ext uri="{FF2B5EF4-FFF2-40B4-BE49-F238E27FC236}">
                    <a16:creationId xmlns:a16="http://schemas.microsoft.com/office/drawing/2014/main" id="{F97D0322-C050-F2CA-C739-F1CB14CBF9B9}"/>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2" name="Rectangle 101">
                <a:extLst>
                  <a:ext uri="{FF2B5EF4-FFF2-40B4-BE49-F238E27FC236}">
                    <a16:creationId xmlns:a16="http://schemas.microsoft.com/office/drawing/2014/main" id="{190C5E4C-0E62-37D7-C507-F1F5942FCBB4}"/>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3" name="Rectangle 102">
                <a:extLst>
                  <a:ext uri="{FF2B5EF4-FFF2-40B4-BE49-F238E27FC236}">
                    <a16:creationId xmlns:a16="http://schemas.microsoft.com/office/drawing/2014/main" id="{00876660-E2DD-CC8C-D5C1-AFB1562E93A4}"/>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4" name="Rectangle 103">
                <a:extLst>
                  <a:ext uri="{FF2B5EF4-FFF2-40B4-BE49-F238E27FC236}">
                    <a16:creationId xmlns:a16="http://schemas.microsoft.com/office/drawing/2014/main" id="{258004A7-9F56-20C6-58CE-E557A7BBE58E}"/>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5" name="Rectangle 104">
                <a:extLst>
                  <a:ext uri="{FF2B5EF4-FFF2-40B4-BE49-F238E27FC236}">
                    <a16:creationId xmlns:a16="http://schemas.microsoft.com/office/drawing/2014/main" id="{82EB8EE8-C3F5-1D84-6733-756DDA5FE9F5}"/>
                  </a:ext>
                </a:extLst>
              </p:cNvPr>
              <p:cNvSpPr/>
              <p:nvPr/>
            </p:nvSpPr>
            <p:spPr bwMode="auto">
              <a:xfrm>
                <a:off x="1137247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6" name="Rectangle 105">
                <a:extLst>
                  <a:ext uri="{FF2B5EF4-FFF2-40B4-BE49-F238E27FC236}">
                    <a16:creationId xmlns:a16="http://schemas.microsoft.com/office/drawing/2014/main" id="{A1DA75FF-C9B6-F9CA-60E7-BE75E5C36CB8}"/>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7" name="Rectangle 106">
                <a:extLst>
                  <a:ext uri="{FF2B5EF4-FFF2-40B4-BE49-F238E27FC236}">
                    <a16:creationId xmlns:a16="http://schemas.microsoft.com/office/drawing/2014/main" id="{B53575CC-CD52-E1B0-C83E-E4608910B7CB}"/>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8" name="Rectangle 107">
                <a:extLst>
                  <a:ext uri="{FF2B5EF4-FFF2-40B4-BE49-F238E27FC236}">
                    <a16:creationId xmlns:a16="http://schemas.microsoft.com/office/drawing/2014/main" id="{60EA8749-49CA-6025-E399-63E69DDAE388}"/>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09" name="Rectangle 108">
                <a:extLst>
                  <a:ext uri="{FF2B5EF4-FFF2-40B4-BE49-F238E27FC236}">
                    <a16:creationId xmlns:a16="http://schemas.microsoft.com/office/drawing/2014/main" id="{ED850C4D-40CD-D030-D9A0-AE7B3827E23B}"/>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0" name="Rectangle 109">
                <a:extLst>
                  <a:ext uri="{FF2B5EF4-FFF2-40B4-BE49-F238E27FC236}">
                    <a16:creationId xmlns:a16="http://schemas.microsoft.com/office/drawing/2014/main" id="{3936F3F1-63C5-9D5C-6864-2638C6184EB6}"/>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1" name="Rectangle 110">
                <a:extLst>
                  <a:ext uri="{FF2B5EF4-FFF2-40B4-BE49-F238E27FC236}">
                    <a16:creationId xmlns:a16="http://schemas.microsoft.com/office/drawing/2014/main" id="{500274DE-1C77-D6FD-8A29-E7F35EE6D8E5}"/>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2" name="Rectangle 111">
                <a:extLst>
                  <a:ext uri="{FF2B5EF4-FFF2-40B4-BE49-F238E27FC236}">
                    <a16:creationId xmlns:a16="http://schemas.microsoft.com/office/drawing/2014/main" id="{0A3B5959-73E9-0A1C-809F-37B6C2E7BA44}"/>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3" name="Rectangle 112">
                <a:extLst>
                  <a:ext uri="{FF2B5EF4-FFF2-40B4-BE49-F238E27FC236}">
                    <a16:creationId xmlns:a16="http://schemas.microsoft.com/office/drawing/2014/main" id="{720A9D54-90B8-4242-422C-0072C8886C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4" name="Rectangle 113">
                <a:extLst>
                  <a:ext uri="{FF2B5EF4-FFF2-40B4-BE49-F238E27FC236}">
                    <a16:creationId xmlns:a16="http://schemas.microsoft.com/office/drawing/2014/main" id="{24687374-3A95-F6E9-01A2-5C423F1C4C1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5" name="Rectangle 114">
                <a:extLst>
                  <a:ext uri="{FF2B5EF4-FFF2-40B4-BE49-F238E27FC236}">
                    <a16:creationId xmlns:a16="http://schemas.microsoft.com/office/drawing/2014/main" id="{A8A81672-D3E4-BA4F-2475-840FAEDE16C5}"/>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6" name="Rectangle 115">
                <a:extLst>
                  <a:ext uri="{FF2B5EF4-FFF2-40B4-BE49-F238E27FC236}">
                    <a16:creationId xmlns:a16="http://schemas.microsoft.com/office/drawing/2014/main" id="{766F7BC4-795A-225F-E72F-A2B845D0172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7" name="Rectangle 116">
                <a:extLst>
                  <a:ext uri="{FF2B5EF4-FFF2-40B4-BE49-F238E27FC236}">
                    <a16:creationId xmlns:a16="http://schemas.microsoft.com/office/drawing/2014/main" id="{169B2A8E-349C-4AE5-0E87-07257946A342}"/>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8" name="Rectangle 117">
                <a:extLst>
                  <a:ext uri="{FF2B5EF4-FFF2-40B4-BE49-F238E27FC236}">
                    <a16:creationId xmlns:a16="http://schemas.microsoft.com/office/drawing/2014/main" id="{4263C1A7-6175-3A01-2D55-42419FE86401}"/>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19" name="Rectangle 118">
                <a:extLst>
                  <a:ext uri="{FF2B5EF4-FFF2-40B4-BE49-F238E27FC236}">
                    <a16:creationId xmlns:a16="http://schemas.microsoft.com/office/drawing/2014/main" id="{B8EBB32C-9A9E-6210-7702-3EE01A4B3EB8}"/>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0" name="Rectangle 119">
                <a:extLst>
                  <a:ext uri="{FF2B5EF4-FFF2-40B4-BE49-F238E27FC236}">
                    <a16:creationId xmlns:a16="http://schemas.microsoft.com/office/drawing/2014/main" id="{C89CCCA8-7FC0-5F08-A33B-E4AC479E942F}"/>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1" name="Rectangle 120">
                <a:extLst>
                  <a:ext uri="{FF2B5EF4-FFF2-40B4-BE49-F238E27FC236}">
                    <a16:creationId xmlns:a16="http://schemas.microsoft.com/office/drawing/2014/main" id="{C0760A2A-3FCC-99C0-37BD-47C2B36EEF61}"/>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2" name="Rectangle 121">
                <a:extLst>
                  <a:ext uri="{FF2B5EF4-FFF2-40B4-BE49-F238E27FC236}">
                    <a16:creationId xmlns:a16="http://schemas.microsoft.com/office/drawing/2014/main" id="{26B603D0-4DAF-AA77-0161-B6DB65889015}"/>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3" name="Rectangle 122">
                <a:extLst>
                  <a:ext uri="{FF2B5EF4-FFF2-40B4-BE49-F238E27FC236}">
                    <a16:creationId xmlns:a16="http://schemas.microsoft.com/office/drawing/2014/main" id="{B59610F4-FD87-BB70-C54A-382B95A9A186}"/>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4" name="Rectangle 123">
                <a:extLst>
                  <a:ext uri="{FF2B5EF4-FFF2-40B4-BE49-F238E27FC236}">
                    <a16:creationId xmlns:a16="http://schemas.microsoft.com/office/drawing/2014/main" id="{7BF3F5E6-4338-608C-D55C-F7CFA0E54EB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5" name="Rectangle 124">
                <a:extLst>
                  <a:ext uri="{FF2B5EF4-FFF2-40B4-BE49-F238E27FC236}">
                    <a16:creationId xmlns:a16="http://schemas.microsoft.com/office/drawing/2014/main" id="{85F1DD05-6CD8-699F-20AA-0DF5F19426A9}"/>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6" name="Rectangle 125">
                <a:extLst>
                  <a:ext uri="{FF2B5EF4-FFF2-40B4-BE49-F238E27FC236}">
                    <a16:creationId xmlns:a16="http://schemas.microsoft.com/office/drawing/2014/main" id="{AFA59DC2-7FAD-CD33-D82E-163BB2F01DF0}"/>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7" name="Rectangle 126">
                <a:extLst>
                  <a:ext uri="{FF2B5EF4-FFF2-40B4-BE49-F238E27FC236}">
                    <a16:creationId xmlns:a16="http://schemas.microsoft.com/office/drawing/2014/main" id="{BC2EAA5C-45A5-7747-C9B3-668C88972C07}"/>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8" name="Rectangle 127">
                <a:extLst>
                  <a:ext uri="{FF2B5EF4-FFF2-40B4-BE49-F238E27FC236}">
                    <a16:creationId xmlns:a16="http://schemas.microsoft.com/office/drawing/2014/main" id="{686DAD34-7495-646A-6176-9FF6FE6FF0F6}"/>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29" name="Rectangle 128">
                <a:extLst>
                  <a:ext uri="{FF2B5EF4-FFF2-40B4-BE49-F238E27FC236}">
                    <a16:creationId xmlns:a16="http://schemas.microsoft.com/office/drawing/2014/main" id="{FB51F995-7DB0-F789-DC0E-76E43CD640B5}"/>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0" name="Rectangle 129">
                <a:extLst>
                  <a:ext uri="{FF2B5EF4-FFF2-40B4-BE49-F238E27FC236}">
                    <a16:creationId xmlns:a16="http://schemas.microsoft.com/office/drawing/2014/main" id="{F15349FC-2D98-256D-7092-088B855A526A}"/>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grpSp>
      <p:cxnSp>
        <p:nvCxnSpPr>
          <p:cNvPr id="131" name="Connector: Elbow 130">
            <a:extLst>
              <a:ext uri="{FF2B5EF4-FFF2-40B4-BE49-F238E27FC236}">
                <a16:creationId xmlns:a16="http://schemas.microsoft.com/office/drawing/2014/main" id="{E5752820-C3AE-F590-5089-F20799941479}"/>
              </a:ext>
              <a:ext uri="{C183D7F6-B498-43B3-948B-1728B52AA6E4}">
                <adec:decorative xmlns:adec="http://schemas.microsoft.com/office/drawing/2017/decorative" val="1"/>
              </a:ext>
            </a:extLst>
          </p:cNvPr>
          <p:cNvCxnSpPr>
            <a:cxnSpLocks/>
            <a:endCxn id="86" idx="1"/>
          </p:cNvCxnSpPr>
          <p:nvPr/>
        </p:nvCxnSpPr>
        <p:spPr>
          <a:xfrm rot="5400000" flipH="1" flipV="1">
            <a:off x="8741522" y="3600289"/>
            <a:ext cx="861062" cy="283084"/>
          </a:xfrm>
          <a:prstGeom prst="bentConnector2">
            <a:avLst/>
          </a:prstGeom>
          <a:noFill/>
          <a:ln w="12700" cap="flat" cmpd="sng" algn="ctr">
            <a:solidFill>
              <a:srgbClr val="75757A"/>
            </a:solidFill>
            <a:prstDash val="solid"/>
            <a:headEnd type="none"/>
            <a:tailEnd type="arrow" w="lg" len="med"/>
          </a:ln>
          <a:effectLst/>
        </p:spPr>
      </p:cxnSp>
      <p:cxnSp>
        <p:nvCxnSpPr>
          <p:cNvPr id="132" name="Connector: Elbow 131">
            <a:extLst>
              <a:ext uri="{FF2B5EF4-FFF2-40B4-BE49-F238E27FC236}">
                <a16:creationId xmlns:a16="http://schemas.microsoft.com/office/drawing/2014/main" id="{C6B3FA4A-0C57-D8B6-BDDA-1B3B893ACC76}"/>
              </a:ext>
              <a:ext uri="{C183D7F6-B498-43B3-948B-1728B52AA6E4}">
                <adec:decorative xmlns:adec="http://schemas.microsoft.com/office/drawing/2017/decorative" val="1"/>
              </a:ext>
            </a:extLst>
          </p:cNvPr>
          <p:cNvCxnSpPr>
            <a:cxnSpLocks/>
            <a:endCxn id="86" idx="3"/>
          </p:cNvCxnSpPr>
          <p:nvPr/>
        </p:nvCxnSpPr>
        <p:spPr>
          <a:xfrm rot="16200000" flipV="1">
            <a:off x="9753328" y="3563489"/>
            <a:ext cx="861058" cy="356680"/>
          </a:xfrm>
          <a:prstGeom prst="bentConnector2">
            <a:avLst/>
          </a:prstGeom>
          <a:noFill/>
          <a:ln w="12700" cap="flat" cmpd="sng" algn="ctr">
            <a:solidFill>
              <a:srgbClr val="75757A"/>
            </a:solidFill>
            <a:prstDash val="solid"/>
            <a:headEnd type="none"/>
            <a:tailEnd type="arrow" w="lg" len="med"/>
          </a:ln>
          <a:effectLst/>
        </p:spPr>
      </p:cxnSp>
      <p:sp>
        <p:nvSpPr>
          <p:cNvPr id="133" name="Rectangle 132">
            <a:extLst>
              <a:ext uri="{FF2B5EF4-FFF2-40B4-BE49-F238E27FC236}">
                <a16:creationId xmlns:a16="http://schemas.microsoft.com/office/drawing/2014/main" id="{B3902F08-80A1-7122-0890-266E85336182}"/>
              </a:ext>
              <a:ext uri="{C183D7F6-B498-43B3-948B-1728B52AA6E4}">
                <adec:decorative xmlns:adec="http://schemas.microsoft.com/office/drawing/2017/decorative" val="1"/>
              </a:ext>
            </a:extLst>
          </p:cNvPr>
          <p:cNvSpPr/>
          <p:nvPr/>
        </p:nvSpPr>
        <p:spPr bwMode="auto">
          <a:xfrm>
            <a:off x="8826818" y="5307528"/>
            <a:ext cx="172534" cy="826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34" name="Rectangle 133">
            <a:extLst>
              <a:ext uri="{FF2B5EF4-FFF2-40B4-BE49-F238E27FC236}">
                <a16:creationId xmlns:a16="http://schemas.microsoft.com/office/drawing/2014/main" id="{8959BA4F-9988-EFD5-EBA4-8CD2ECEDCD58}"/>
              </a:ext>
              <a:ext uri="{C183D7F6-B498-43B3-948B-1728B52AA6E4}">
                <adec:decorative xmlns:adec="http://schemas.microsoft.com/office/drawing/2017/decorative" val="1"/>
              </a:ext>
            </a:extLst>
          </p:cNvPr>
          <p:cNvSpPr/>
          <p:nvPr/>
        </p:nvSpPr>
        <p:spPr bwMode="auto">
          <a:xfrm>
            <a:off x="9107939" y="5307528"/>
            <a:ext cx="172534" cy="826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cxnSp>
        <p:nvCxnSpPr>
          <p:cNvPr id="135" name="Straight Arrow Connector 134">
            <a:extLst>
              <a:ext uri="{FF2B5EF4-FFF2-40B4-BE49-F238E27FC236}">
                <a16:creationId xmlns:a16="http://schemas.microsoft.com/office/drawing/2014/main" id="{094B257A-4074-8E56-E291-921C3410833A}"/>
              </a:ext>
              <a:ext uri="{C183D7F6-B498-43B3-948B-1728B52AA6E4}">
                <adec:decorative xmlns:adec="http://schemas.microsoft.com/office/drawing/2017/decorative" val="1"/>
              </a:ext>
            </a:extLst>
          </p:cNvPr>
          <p:cNvCxnSpPr>
            <a:cxnSpLocks/>
            <a:endCxn id="48" idx="1"/>
          </p:cNvCxnSpPr>
          <p:nvPr/>
        </p:nvCxnSpPr>
        <p:spPr>
          <a:xfrm flipV="1">
            <a:off x="7707686" y="5517872"/>
            <a:ext cx="1122647" cy="2985"/>
          </a:xfrm>
          <a:prstGeom prst="straightConnector1">
            <a:avLst/>
          </a:prstGeom>
          <a:noFill/>
          <a:ln w="12700" cap="flat" cmpd="sng" algn="ctr">
            <a:solidFill>
              <a:srgbClr val="75757A"/>
            </a:solidFill>
            <a:prstDash val="solid"/>
            <a:headEnd type="none"/>
            <a:tailEnd type="arrow" w="lg" len="med"/>
          </a:ln>
          <a:effectLst/>
        </p:spPr>
      </p:cxnSp>
      <p:grpSp>
        <p:nvGrpSpPr>
          <p:cNvPr id="136" name="Group 135">
            <a:extLst>
              <a:ext uri="{FF2B5EF4-FFF2-40B4-BE49-F238E27FC236}">
                <a16:creationId xmlns:a16="http://schemas.microsoft.com/office/drawing/2014/main" id="{558C9FCB-426F-4690-E7E6-1D4FA84344C0}"/>
              </a:ext>
              <a:ext uri="{C183D7F6-B498-43B3-948B-1728B52AA6E4}">
                <adec:decorative xmlns:adec="http://schemas.microsoft.com/office/drawing/2017/decorative" val="1"/>
              </a:ext>
            </a:extLst>
          </p:cNvPr>
          <p:cNvGrpSpPr/>
          <p:nvPr/>
        </p:nvGrpSpPr>
        <p:grpSpPr>
          <a:xfrm>
            <a:off x="9849967" y="4172359"/>
            <a:ext cx="990688" cy="679215"/>
            <a:chOff x="9793096" y="3283426"/>
            <a:chExt cx="990828" cy="679313"/>
          </a:xfrm>
        </p:grpSpPr>
        <p:sp>
          <p:nvSpPr>
            <p:cNvPr id="137" name="Rectangle 136">
              <a:extLst>
                <a:ext uri="{FF2B5EF4-FFF2-40B4-BE49-F238E27FC236}">
                  <a16:creationId xmlns:a16="http://schemas.microsoft.com/office/drawing/2014/main" id="{36709B84-CD6A-A5B4-F6A3-42A7ECA1F725}"/>
                </a:ext>
              </a:extLst>
            </p:cNvPr>
            <p:cNvSpPr/>
            <p:nvPr/>
          </p:nvSpPr>
          <p:spPr>
            <a:xfrm>
              <a:off x="9793096" y="3722833"/>
              <a:ext cx="990828" cy="239906"/>
            </a:xfrm>
            <a:prstGeom prst="rect">
              <a:avLst/>
            </a:prstGeom>
          </p:spPr>
          <p:txBody>
            <a:bodyPr wrap="square">
              <a:spAutoFit/>
            </a:bodyPr>
            <a:lstStyle/>
            <a:p>
              <a:pPr marL="0" marR="0" lvl="0" indent="0" algn="ctr" defTabSz="914228" rtl="0" eaLnBrk="1" fontAlgn="auto" latinLnBrk="0" hangingPunct="1">
                <a:lnSpc>
                  <a:spcPct val="90000"/>
                </a:lnSpc>
                <a:spcBef>
                  <a:spcPts val="0"/>
                </a:spcBef>
                <a:spcAft>
                  <a:spcPts val="600"/>
                </a:spcAft>
                <a:buClrTx/>
                <a:buSzTx/>
                <a:buFontTx/>
                <a:buNone/>
                <a:tabLst/>
                <a:defRPr/>
              </a:pPr>
              <a:r>
                <a:rPr kumimoji="0" lang="en-US" sz="1078" b="0" i="0" u="none" strike="noStrike" kern="0" cap="none" spc="0" normalizeH="0" baseline="0" noProof="0">
                  <a:ln>
                    <a:noFill/>
                  </a:ln>
                  <a:solidFill>
                    <a:prstClr val="black"/>
                  </a:solidFill>
                  <a:effectLst/>
                  <a:uLnTx/>
                  <a:uFillTx/>
                  <a:latin typeface="IBM Plex Sans" panose="020B0503050203000203" pitchFamily="34" charset="0"/>
                  <a:ea typeface="+mn-ea"/>
                  <a:cs typeface="Segoe UI Semibold" panose="020B0702040204020203" pitchFamily="34" charset="0"/>
                </a:rPr>
                <a:t>History table</a:t>
              </a:r>
            </a:p>
          </p:txBody>
        </p:sp>
        <p:grpSp>
          <p:nvGrpSpPr>
            <p:cNvPr id="138" name="Group 137">
              <a:extLst>
                <a:ext uri="{FF2B5EF4-FFF2-40B4-BE49-F238E27FC236}">
                  <a16:creationId xmlns:a16="http://schemas.microsoft.com/office/drawing/2014/main" id="{77353C3F-8F7A-8E7B-7D8E-C1D47C3DF968}"/>
                </a:ext>
              </a:extLst>
            </p:cNvPr>
            <p:cNvGrpSpPr/>
            <p:nvPr/>
          </p:nvGrpSpPr>
          <p:grpSpPr>
            <a:xfrm>
              <a:off x="9946402" y="3283426"/>
              <a:ext cx="692021" cy="438867"/>
              <a:chOff x="10861085" y="3544414"/>
              <a:chExt cx="692021" cy="438867"/>
            </a:xfrm>
          </p:grpSpPr>
          <p:sp>
            <p:nvSpPr>
              <p:cNvPr id="139" name="Rectangle 138">
                <a:extLst>
                  <a:ext uri="{FF2B5EF4-FFF2-40B4-BE49-F238E27FC236}">
                    <a16:creationId xmlns:a16="http://schemas.microsoft.com/office/drawing/2014/main" id="{37702953-F65B-7BC3-6CCD-40CD554E36C8}"/>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0" name="Rectangle 139">
                <a:extLst>
                  <a:ext uri="{FF2B5EF4-FFF2-40B4-BE49-F238E27FC236}">
                    <a16:creationId xmlns:a16="http://schemas.microsoft.com/office/drawing/2014/main" id="{D35742F8-EC31-A9AF-148A-97E5FC229AC1}"/>
                  </a:ext>
                </a:extLst>
              </p:cNvPr>
              <p:cNvSpPr/>
              <p:nvPr/>
            </p:nvSpPr>
            <p:spPr bwMode="auto">
              <a:xfrm>
                <a:off x="1088501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1" name="Rectangle 140">
                <a:extLst>
                  <a:ext uri="{FF2B5EF4-FFF2-40B4-BE49-F238E27FC236}">
                    <a16:creationId xmlns:a16="http://schemas.microsoft.com/office/drawing/2014/main" id="{539B9AB8-D510-5F7E-368B-4AA01E7F4785}"/>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2" name="Rectangle 141">
                <a:extLst>
                  <a:ext uri="{FF2B5EF4-FFF2-40B4-BE49-F238E27FC236}">
                    <a16:creationId xmlns:a16="http://schemas.microsoft.com/office/drawing/2014/main" id="{AEDD33DC-CC31-8998-427A-5A8E5630CF7C}"/>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3" name="Rectangle 142">
                <a:extLst>
                  <a:ext uri="{FF2B5EF4-FFF2-40B4-BE49-F238E27FC236}">
                    <a16:creationId xmlns:a16="http://schemas.microsoft.com/office/drawing/2014/main" id="{BAC6331D-C02A-1524-4D8A-320D806EC19E}"/>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4" name="Rectangle 143">
                <a:extLst>
                  <a:ext uri="{FF2B5EF4-FFF2-40B4-BE49-F238E27FC236}">
                    <a16:creationId xmlns:a16="http://schemas.microsoft.com/office/drawing/2014/main" id="{DF9391DD-ECEC-5D55-A7CA-359D23E4731D}"/>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5" name="Rectangle 144">
                <a:extLst>
                  <a:ext uri="{FF2B5EF4-FFF2-40B4-BE49-F238E27FC236}">
                    <a16:creationId xmlns:a16="http://schemas.microsoft.com/office/drawing/2014/main" id="{783626CB-1EF0-0CAE-1D7D-B3819CBC9ADD}"/>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6" name="Rectangle 145">
                <a:extLst>
                  <a:ext uri="{FF2B5EF4-FFF2-40B4-BE49-F238E27FC236}">
                    <a16:creationId xmlns:a16="http://schemas.microsoft.com/office/drawing/2014/main" id="{9F3B1D22-36FE-4817-657C-2B50569C6F7F}"/>
                  </a:ext>
                </a:extLst>
              </p:cNvPr>
              <p:cNvSpPr/>
              <p:nvPr/>
            </p:nvSpPr>
            <p:spPr bwMode="auto">
              <a:xfrm>
                <a:off x="11047496"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7" name="Rectangle 146">
                <a:extLst>
                  <a:ext uri="{FF2B5EF4-FFF2-40B4-BE49-F238E27FC236}">
                    <a16:creationId xmlns:a16="http://schemas.microsoft.com/office/drawing/2014/main" id="{BB6A743B-E57C-88B9-6A50-09FFE3228D4B}"/>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8" name="Rectangle 147">
                <a:extLst>
                  <a:ext uri="{FF2B5EF4-FFF2-40B4-BE49-F238E27FC236}">
                    <a16:creationId xmlns:a16="http://schemas.microsoft.com/office/drawing/2014/main" id="{6F59234B-DA47-7ED4-086D-44F61F0A676B}"/>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49" name="Rectangle 148">
                <a:extLst>
                  <a:ext uri="{FF2B5EF4-FFF2-40B4-BE49-F238E27FC236}">
                    <a16:creationId xmlns:a16="http://schemas.microsoft.com/office/drawing/2014/main" id="{727331E0-E176-E0E3-4D1E-6C1C333EB496}"/>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0" name="Rectangle 149">
                <a:extLst>
                  <a:ext uri="{FF2B5EF4-FFF2-40B4-BE49-F238E27FC236}">
                    <a16:creationId xmlns:a16="http://schemas.microsoft.com/office/drawing/2014/main" id="{620F5C9F-CE08-A711-DE5E-EEE422BDC6D2}"/>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1" name="Rectangle 150">
                <a:extLst>
                  <a:ext uri="{FF2B5EF4-FFF2-40B4-BE49-F238E27FC236}">
                    <a16:creationId xmlns:a16="http://schemas.microsoft.com/office/drawing/2014/main" id="{A6EB0DAA-8D5B-5C50-661A-E51E4F89467E}"/>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2" name="Rectangle 151">
                <a:extLst>
                  <a:ext uri="{FF2B5EF4-FFF2-40B4-BE49-F238E27FC236}">
                    <a16:creationId xmlns:a16="http://schemas.microsoft.com/office/drawing/2014/main" id="{B5FEA5C0-57F5-DD21-3CF9-6C12CB1673CB}"/>
                  </a:ext>
                </a:extLst>
              </p:cNvPr>
              <p:cNvSpPr/>
              <p:nvPr/>
            </p:nvSpPr>
            <p:spPr bwMode="auto">
              <a:xfrm>
                <a:off x="11209983"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3" name="Rectangle 152">
                <a:extLst>
                  <a:ext uri="{FF2B5EF4-FFF2-40B4-BE49-F238E27FC236}">
                    <a16:creationId xmlns:a16="http://schemas.microsoft.com/office/drawing/2014/main" id="{730AEEF8-FB84-E18E-02B0-87F6A184687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4" name="Rectangle 153">
                <a:extLst>
                  <a:ext uri="{FF2B5EF4-FFF2-40B4-BE49-F238E27FC236}">
                    <a16:creationId xmlns:a16="http://schemas.microsoft.com/office/drawing/2014/main" id="{324770CB-C1B8-AACE-CF7A-243F6CFD438D}"/>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5" name="Rectangle 154">
                <a:extLst>
                  <a:ext uri="{FF2B5EF4-FFF2-40B4-BE49-F238E27FC236}">
                    <a16:creationId xmlns:a16="http://schemas.microsoft.com/office/drawing/2014/main" id="{1E85E52A-900D-3487-F904-3FDD07CF2494}"/>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6" name="Rectangle 155">
                <a:extLst>
                  <a:ext uri="{FF2B5EF4-FFF2-40B4-BE49-F238E27FC236}">
                    <a16:creationId xmlns:a16="http://schemas.microsoft.com/office/drawing/2014/main" id="{78A46669-E41C-1199-FF36-E95E769CA06E}"/>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7" name="Rectangle 156">
                <a:extLst>
                  <a:ext uri="{FF2B5EF4-FFF2-40B4-BE49-F238E27FC236}">
                    <a16:creationId xmlns:a16="http://schemas.microsoft.com/office/drawing/2014/main" id="{B70F1D15-BDBB-2E4B-CEB8-5F7204FDD277}"/>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8" name="Rectangle 157">
                <a:extLst>
                  <a:ext uri="{FF2B5EF4-FFF2-40B4-BE49-F238E27FC236}">
                    <a16:creationId xmlns:a16="http://schemas.microsoft.com/office/drawing/2014/main" id="{EC729F7E-7EBF-6E8F-8FC2-7EFE829A44F2}"/>
                  </a:ext>
                </a:extLst>
              </p:cNvPr>
              <p:cNvSpPr/>
              <p:nvPr/>
            </p:nvSpPr>
            <p:spPr bwMode="auto">
              <a:xfrm>
                <a:off x="1137247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59" name="Rectangle 158">
                <a:extLst>
                  <a:ext uri="{FF2B5EF4-FFF2-40B4-BE49-F238E27FC236}">
                    <a16:creationId xmlns:a16="http://schemas.microsoft.com/office/drawing/2014/main" id="{85832614-0D2F-430A-755D-C5B5EB4C9501}"/>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0" name="Rectangle 159">
                <a:extLst>
                  <a:ext uri="{FF2B5EF4-FFF2-40B4-BE49-F238E27FC236}">
                    <a16:creationId xmlns:a16="http://schemas.microsoft.com/office/drawing/2014/main" id="{8C558113-C209-E4B9-8E86-68991CE8C486}"/>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1" name="Rectangle 160">
                <a:extLst>
                  <a:ext uri="{FF2B5EF4-FFF2-40B4-BE49-F238E27FC236}">
                    <a16:creationId xmlns:a16="http://schemas.microsoft.com/office/drawing/2014/main" id="{8D665B95-3C1D-3E49-59FF-208EC6D4AD10}"/>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2" name="Rectangle 161">
                <a:extLst>
                  <a:ext uri="{FF2B5EF4-FFF2-40B4-BE49-F238E27FC236}">
                    <a16:creationId xmlns:a16="http://schemas.microsoft.com/office/drawing/2014/main" id="{7AEAE1AF-1381-5285-FF8D-E36D5F393E30}"/>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3" name="Rectangle 162">
                <a:extLst>
                  <a:ext uri="{FF2B5EF4-FFF2-40B4-BE49-F238E27FC236}">
                    <a16:creationId xmlns:a16="http://schemas.microsoft.com/office/drawing/2014/main" id="{F0FDD401-27C0-A382-5036-CB0E69B3769B}"/>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4" name="Rectangle 163">
                <a:extLst>
                  <a:ext uri="{FF2B5EF4-FFF2-40B4-BE49-F238E27FC236}">
                    <a16:creationId xmlns:a16="http://schemas.microsoft.com/office/drawing/2014/main" id="{6AA69DB8-2B94-336B-A217-66A7D4E5F585}"/>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5" name="Rectangle 164">
                <a:extLst>
                  <a:ext uri="{FF2B5EF4-FFF2-40B4-BE49-F238E27FC236}">
                    <a16:creationId xmlns:a16="http://schemas.microsoft.com/office/drawing/2014/main" id="{3CDD6E7C-A579-B30A-F281-83BDF0685B7B}"/>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6" name="Rectangle 165">
                <a:extLst>
                  <a:ext uri="{FF2B5EF4-FFF2-40B4-BE49-F238E27FC236}">
                    <a16:creationId xmlns:a16="http://schemas.microsoft.com/office/drawing/2014/main" id="{6A3D69B6-9116-A692-A977-831F3EB9BAB5}"/>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7" name="Rectangle 166">
                <a:extLst>
                  <a:ext uri="{FF2B5EF4-FFF2-40B4-BE49-F238E27FC236}">
                    <a16:creationId xmlns:a16="http://schemas.microsoft.com/office/drawing/2014/main" id="{FB540C67-6300-CCA5-2ED3-A898131D98E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8" name="Rectangle 167">
                <a:extLst>
                  <a:ext uri="{FF2B5EF4-FFF2-40B4-BE49-F238E27FC236}">
                    <a16:creationId xmlns:a16="http://schemas.microsoft.com/office/drawing/2014/main" id="{51D4A70C-A50C-C66B-EDEE-1953972B64D0}"/>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69" name="Rectangle 168">
                <a:extLst>
                  <a:ext uri="{FF2B5EF4-FFF2-40B4-BE49-F238E27FC236}">
                    <a16:creationId xmlns:a16="http://schemas.microsoft.com/office/drawing/2014/main" id="{25AFED78-7741-A21F-81EB-05C51084CFEC}"/>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0" name="Rectangle 169">
                <a:extLst>
                  <a:ext uri="{FF2B5EF4-FFF2-40B4-BE49-F238E27FC236}">
                    <a16:creationId xmlns:a16="http://schemas.microsoft.com/office/drawing/2014/main" id="{5F94A2B9-6C91-7BA0-7CB1-3D85D0E9A1AC}"/>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1" name="Rectangle 170">
                <a:extLst>
                  <a:ext uri="{FF2B5EF4-FFF2-40B4-BE49-F238E27FC236}">
                    <a16:creationId xmlns:a16="http://schemas.microsoft.com/office/drawing/2014/main" id="{2C16C6BD-42A1-FAC3-BC36-F8BC98ED9505}"/>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2" name="Rectangle 171">
                <a:extLst>
                  <a:ext uri="{FF2B5EF4-FFF2-40B4-BE49-F238E27FC236}">
                    <a16:creationId xmlns:a16="http://schemas.microsoft.com/office/drawing/2014/main" id="{02654B3E-6724-BC8B-C615-2D0A110FF62A}"/>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3" name="Rectangle 172">
                <a:extLst>
                  <a:ext uri="{FF2B5EF4-FFF2-40B4-BE49-F238E27FC236}">
                    <a16:creationId xmlns:a16="http://schemas.microsoft.com/office/drawing/2014/main" id="{052DA8AC-BC74-ED51-BAFE-4C137A6C4C6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4" name="Rectangle 173">
                <a:extLst>
                  <a:ext uri="{FF2B5EF4-FFF2-40B4-BE49-F238E27FC236}">
                    <a16:creationId xmlns:a16="http://schemas.microsoft.com/office/drawing/2014/main" id="{B52C0FE7-FBC4-A41D-F463-477AF1A1FD4C}"/>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5" name="Rectangle 174">
                <a:extLst>
                  <a:ext uri="{FF2B5EF4-FFF2-40B4-BE49-F238E27FC236}">
                    <a16:creationId xmlns:a16="http://schemas.microsoft.com/office/drawing/2014/main" id="{9F5CFC6B-9AAE-FD15-A321-AA4B66DE1570}"/>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6" name="Rectangle 175">
                <a:extLst>
                  <a:ext uri="{FF2B5EF4-FFF2-40B4-BE49-F238E27FC236}">
                    <a16:creationId xmlns:a16="http://schemas.microsoft.com/office/drawing/2014/main" id="{1F53B6CD-7EFE-6CAC-7C12-F7075753E5AE}"/>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7" name="Rectangle 176">
                <a:extLst>
                  <a:ext uri="{FF2B5EF4-FFF2-40B4-BE49-F238E27FC236}">
                    <a16:creationId xmlns:a16="http://schemas.microsoft.com/office/drawing/2014/main" id="{BB339056-6D65-2699-0622-A593F2B88AD0}"/>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8" name="Rectangle 177">
                <a:extLst>
                  <a:ext uri="{FF2B5EF4-FFF2-40B4-BE49-F238E27FC236}">
                    <a16:creationId xmlns:a16="http://schemas.microsoft.com/office/drawing/2014/main" id="{F7A107AC-4C87-486F-BF8F-734531E0669A}"/>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79" name="Rectangle 178">
                <a:extLst>
                  <a:ext uri="{FF2B5EF4-FFF2-40B4-BE49-F238E27FC236}">
                    <a16:creationId xmlns:a16="http://schemas.microsoft.com/office/drawing/2014/main" id="{99FFB784-30D9-C24A-ACE8-1D4802471E36}"/>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0" name="Rectangle 179">
                <a:extLst>
                  <a:ext uri="{FF2B5EF4-FFF2-40B4-BE49-F238E27FC236}">
                    <a16:creationId xmlns:a16="http://schemas.microsoft.com/office/drawing/2014/main" id="{FCF321C3-F6D9-0934-1731-015FFD9AD3A7}"/>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1" name="Rectangle 180">
                <a:extLst>
                  <a:ext uri="{FF2B5EF4-FFF2-40B4-BE49-F238E27FC236}">
                    <a16:creationId xmlns:a16="http://schemas.microsoft.com/office/drawing/2014/main" id="{8565E66A-A7F5-52CE-472E-5A88B773C53F}"/>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2" name="Rectangle 181">
                <a:extLst>
                  <a:ext uri="{FF2B5EF4-FFF2-40B4-BE49-F238E27FC236}">
                    <a16:creationId xmlns:a16="http://schemas.microsoft.com/office/drawing/2014/main" id="{AFF9A990-B168-74DD-27A2-A5D47F31B39D}"/>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3" name="Rectangle 182">
                <a:extLst>
                  <a:ext uri="{FF2B5EF4-FFF2-40B4-BE49-F238E27FC236}">
                    <a16:creationId xmlns:a16="http://schemas.microsoft.com/office/drawing/2014/main" id="{B70C7107-89A9-7E3B-DB34-A1E4AAB6930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F763E8AF-7710-FE2D-BCF5-B5028716D399}"/>
              </a:ext>
              <a:ext uri="{C183D7F6-B498-43B3-948B-1728B52AA6E4}">
                <adec:decorative xmlns:adec="http://schemas.microsoft.com/office/drawing/2017/decorative" val="1"/>
              </a:ext>
            </a:extLst>
          </p:cNvPr>
          <p:cNvGrpSpPr/>
          <p:nvPr/>
        </p:nvGrpSpPr>
        <p:grpSpPr>
          <a:xfrm>
            <a:off x="8621218" y="4172359"/>
            <a:ext cx="691923" cy="438802"/>
            <a:chOff x="10861085" y="3544414"/>
            <a:chExt cx="692021" cy="438867"/>
          </a:xfrm>
        </p:grpSpPr>
        <p:sp>
          <p:nvSpPr>
            <p:cNvPr id="185" name="Rectangle 184">
              <a:extLst>
                <a:ext uri="{FF2B5EF4-FFF2-40B4-BE49-F238E27FC236}">
                  <a16:creationId xmlns:a16="http://schemas.microsoft.com/office/drawing/2014/main" id="{0A886499-35CA-7623-C2D5-20F39C54061F}"/>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6" name="Rectangle 185">
              <a:extLst>
                <a:ext uri="{FF2B5EF4-FFF2-40B4-BE49-F238E27FC236}">
                  <a16:creationId xmlns:a16="http://schemas.microsoft.com/office/drawing/2014/main" id="{7931C701-038C-FD82-1652-614CE4E0E148}"/>
                </a:ext>
              </a:extLst>
            </p:cNvPr>
            <p:cNvSpPr/>
            <p:nvPr/>
          </p:nvSpPr>
          <p:spPr bwMode="auto">
            <a:xfrm>
              <a:off x="1088501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7" name="Rectangle 186">
              <a:extLst>
                <a:ext uri="{FF2B5EF4-FFF2-40B4-BE49-F238E27FC236}">
                  <a16:creationId xmlns:a16="http://schemas.microsoft.com/office/drawing/2014/main" id="{65A44B8E-EF8F-2E75-E0A7-B007C88D103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8" name="Rectangle 187">
              <a:extLst>
                <a:ext uri="{FF2B5EF4-FFF2-40B4-BE49-F238E27FC236}">
                  <a16:creationId xmlns:a16="http://schemas.microsoft.com/office/drawing/2014/main" id="{58131EC4-7D2D-75A9-4107-695F4EACC4A9}"/>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89" name="Rectangle 188">
              <a:extLst>
                <a:ext uri="{FF2B5EF4-FFF2-40B4-BE49-F238E27FC236}">
                  <a16:creationId xmlns:a16="http://schemas.microsoft.com/office/drawing/2014/main" id="{ED96179F-2340-AE73-FD42-66DAD8255320}"/>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0" name="Rectangle 189">
              <a:extLst>
                <a:ext uri="{FF2B5EF4-FFF2-40B4-BE49-F238E27FC236}">
                  <a16:creationId xmlns:a16="http://schemas.microsoft.com/office/drawing/2014/main" id="{206780DD-5C4F-013C-ACCF-A68E21D481CD}"/>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1" name="Rectangle 190">
              <a:extLst>
                <a:ext uri="{FF2B5EF4-FFF2-40B4-BE49-F238E27FC236}">
                  <a16:creationId xmlns:a16="http://schemas.microsoft.com/office/drawing/2014/main" id="{5A4D4930-2034-D610-65F0-125BDA43FC80}"/>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2" name="Rectangle 191">
              <a:extLst>
                <a:ext uri="{FF2B5EF4-FFF2-40B4-BE49-F238E27FC236}">
                  <a16:creationId xmlns:a16="http://schemas.microsoft.com/office/drawing/2014/main" id="{B1310DAF-32F2-431C-4BCA-C05D5526C627}"/>
                </a:ext>
              </a:extLst>
            </p:cNvPr>
            <p:cNvSpPr/>
            <p:nvPr/>
          </p:nvSpPr>
          <p:spPr bwMode="auto">
            <a:xfrm>
              <a:off x="11047496"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3" name="Rectangle 192">
              <a:extLst>
                <a:ext uri="{FF2B5EF4-FFF2-40B4-BE49-F238E27FC236}">
                  <a16:creationId xmlns:a16="http://schemas.microsoft.com/office/drawing/2014/main" id="{ADFBE9FD-D9B0-460B-EB02-4C75E57E16E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4" name="Rectangle 193">
              <a:extLst>
                <a:ext uri="{FF2B5EF4-FFF2-40B4-BE49-F238E27FC236}">
                  <a16:creationId xmlns:a16="http://schemas.microsoft.com/office/drawing/2014/main" id="{02440B80-86BB-DC7F-D500-D85B731DCE11}"/>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5" name="Rectangle 194">
              <a:extLst>
                <a:ext uri="{FF2B5EF4-FFF2-40B4-BE49-F238E27FC236}">
                  <a16:creationId xmlns:a16="http://schemas.microsoft.com/office/drawing/2014/main" id="{B587F52F-5B38-7367-7E7F-220414B24112}"/>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6" name="Rectangle 195">
              <a:extLst>
                <a:ext uri="{FF2B5EF4-FFF2-40B4-BE49-F238E27FC236}">
                  <a16:creationId xmlns:a16="http://schemas.microsoft.com/office/drawing/2014/main" id="{83F892FC-D6DB-7CE1-5F7D-AA7DA8F75AF7}"/>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7" name="Rectangle 196">
              <a:extLst>
                <a:ext uri="{FF2B5EF4-FFF2-40B4-BE49-F238E27FC236}">
                  <a16:creationId xmlns:a16="http://schemas.microsoft.com/office/drawing/2014/main" id="{4C70576E-8289-A9FF-79B2-5986AF9984ED}"/>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8" name="Rectangle 197">
              <a:extLst>
                <a:ext uri="{FF2B5EF4-FFF2-40B4-BE49-F238E27FC236}">
                  <a16:creationId xmlns:a16="http://schemas.microsoft.com/office/drawing/2014/main" id="{F879363D-5360-C93B-EC7C-5F63BC2AD460}"/>
                </a:ext>
              </a:extLst>
            </p:cNvPr>
            <p:cNvSpPr/>
            <p:nvPr/>
          </p:nvSpPr>
          <p:spPr bwMode="auto">
            <a:xfrm>
              <a:off x="11209983"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199" name="Rectangle 198">
              <a:extLst>
                <a:ext uri="{FF2B5EF4-FFF2-40B4-BE49-F238E27FC236}">
                  <a16:creationId xmlns:a16="http://schemas.microsoft.com/office/drawing/2014/main" id="{87E7C505-F36B-9BCC-3FBB-9D48654E2D24}"/>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0" name="Rectangle 199">
              <a:extLst>
                <a:ext uri="{FF2B5EF4-FFF2-40B4-BE49-F238E27FC236}">
                  <a16:creationId xmlns:a16="http://schemas.microsoft.com/office/drawing/2014/main" id="{72B27D7C-034D-DAFE-4D5E-52C27EA356EE}"/>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1" name="Rectangle 200">
              <a:extLst>
                <a:ext uri="{FF2B5EF4-FFF2-40B4-BE49-F238E27FC236}">
                  <a16:creationId xmlns:a16="http://schemas.microsoft.com/office/drawing/2014/main" id="{6EE164E6-3302-B853-040C-196FE4FF2005}"/>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2" name="Rectangle 201">
              <a:extLst>
                <a:ext uri="{FF2B5EF4-FFF2-40B4-BE49-F238E27FC236}">
                  <a16:creationId xmlns:a16="http://schemas.microsoft.com/office/drawing/2014/main" id="{56B4108C-F2AF-895D-3B40-49F9A4E44A70}"/>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3" name="Rectangle 202">
              <a:extLst>
                <a:ext uri="{FF2B5EF4-FFF2-40B4-BE49-F238E27FC236}">
                  <a16:creationId xmlns:a16="http://schemas.microsoft.com/office/drawing/2014/main" id="{09FC1455-C457-399B-9DB2-68C1F2DFA518}"/>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4" name="Rectangle 203">
              <a:extLst>
                <a:ext uri="{FF2B5EF4-FFF2-40B4-BE49-F238E27FC236}">
                  <a16:creationId xmlns:a16="http://schemas.microsoft.com/office/drawing/2014/main" id="{DB1CE58C-9667-A5C1-1A17-B6FD16F6CC76}"/>
                </a:ext>
              </a:extLst>
            </p:cNvPr>
            <p:cNvSpPr/>
            <p:nvPr/>
          </p:nvSpPr>
          <p:spPr bwMode="auto">
            <a:xfrm>
              <a:off x="11372470" y="3588103"/>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5" name="Rectangle 204">
              <a:extLst>
                <a:ext uri="{FF2B5EF4-FFF2-40B4-BE49-F238E27FC236}">
                  <a16:creationId xmlns:a16="http://schemas.microsoft.com/office/drawing/2014/main" id="{0DB8C5FC-E1BE-4C26-034D-5D616607890C}"/>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6" name="Rectangle 205">
              <a:extLst>
                <a:ext uri="{FF2B5EF4-FFF2-40B4-BE49-F238E27FC236}">
                  <a16:creationId xmlns:a16="http://schemas.microsoft.com/office/drawing/2014/main" id="{34E6A520-5B3F-246A-C871-3B6D755E627C}"/>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7" name="Rectangle 206">
              <a:extLst>
                <a:ext uri="{FF2B5EF4-FFF2-40B4-BE49-F238E27FC236}">
                  <a16:creationId xmlns:a16="http://schemas.microsoft.com/office/drawing/2014/main" id="{93917595-A78E-585E-9D30-4A5E92E44DB7}"/>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8" name="Rectangle 207">
              <a:extLst>
                <a:ext uri="{FF2B5EF4-FFF2-40B4-BE49-F238E27FC236}">
                  <a16:creationId xmlns:a16="http://schemas.microsoft.com/office/drawing/2014/main" id="{22BE9DF9-287D-FF9A-3204-028483BFC791}"/>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09" name="Rectangle 208">
              <a:extLst>
                <a:ext uri="{FF2B5EF4-FFF2-40B4-BE49-F238E27FC236}">
                  <a16:creationId xmlns:a16="http://schemas.microsoft.com/office/drawing/2014/main" id="{1C4551F8-FCE6-7352-8F2A-A70A864916B7}"/>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10" name="Rectangle 209">
              <a:extLst>
                <a:ext uri="{FF2B5EF4-FFF2-40B4-BE49-F238E27FC236}">
                  <a16:creationId xmlns:a16="http://schemas.microsoft.com/office/drawing/2014/main" id="{D38CB3EC-3060-45C4-3577-0B86411130C8}"/>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11" name="Rectangle 210">
              <a:extLst>
                <a:ext uri="{FF2B5EF4-FFF2-40B4-BE49-F238E27FC236}">
                  <a16:creationId xmlns:a16="http://schemas.microsoft.com/office/drawing/2014/main" id="{560FDEBB-D108-7CA2-E160-41FAC5E53932}"/>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12" name="Rectangle 211">
              <a:extLst>
                <a:ext uri="{FF2B5EF4-FFF2-40B4-BE49-F238E27FC236}">
                  <a16:creationId xmlns:a16="http://schemas.microsoft.com/office/drawing/2014/main" id="{C1D05511-89B9-9DFB-4444-77342A48B132}"/>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13" name="Rectangle 212">
              <a:extLst>
                <a:ext uri="{FF2B5EF4-FFF2-40B4-BE49-F238E27FC236}">
                  <a16:creationId xmlns:a16="http://schemas.microsoft.com/office/drawing/2014/main" id="{A7E92854-BB9A-CD2F-CD8F-E8FFB64F34A4}"/>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14" name="Rectangle 213">
              <a:extLst>
                <a:ext uri="{FF2B5EF4-FFF2-40B4-BE49-F238E27FC236}">
                  <a16:creationId xmlns:a16="http://schemas.microsoft.com/office/drawing/2014/main" id="{73803906-1A39-C81B-3F2C-091FE1A8584B}"/>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15" name="Rectangle 214">
              <a:extLst>
                <a:ext uri="{FF2B5EF4-FFF2-40B4-BE49-F238E27FC236}">
                  <a16:creationId xmlns:a16="http://schemas.microsoft.com/office/drawing/2014/main" id="{E9F95FD6-676A-083E-ECBE-0A6574027AAD}"/>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16" name="Rectangle 215">
              <a:extLst>
                <a:ext uri="{FF2B5EF4-FFF2-40B4-BE49-F238E27FC236}">
                  <a16:creationId xmlns:a16="http://schemas.microsoft.com/office/drawing/2014/main" id="{3CE4244F-B1BB-F635-9318-FC2E71E26F72}"/>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17" name="Rectangle 216">
              <a:extLst>
                <a:ext uri="{FF2B5EF4-FFF2-40B4-BE49-F238E27FC236}">
                  <a16:creationId xmlns:a16="http://schemas.microsoft.com/office/drawing/2014/main" id="{7563FFD6-E9D2-F49E-0A29-702F00F18328}"/>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18" name="Rectangle 217">
              <a:extLst>
                <a:ext uri="{FF2B5EF4-FFF2-40B4-BE49-F238E27FC236}">
                  <a16:creationId xmlns:a16="http://schemas.microsoft.com/office/drawing/2014/main" id="{9C25B63F-52CA-FCB9-8818-9B351FC5D80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19" name="Rectangle 218">
              <a:extLst>
                <a:ext uri="{FF2B5EF4-FFF2-40B4-BE49-F238E27FC236}">
                  <a16:creationId xmlns:a16="http://schemas.microsoft.com/office/drawing/2014/main" id="{D4981312-649E-57F9-5B0A-A31568CE4CBE}"/>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20" name="Rectangle 219">
              <a:extLst>
                <a:ext uri="{FF2B5EF4-FFF2-40B4-BE49-F238E27FC236}">
                  <a16:creationId xmlns:a16="http://schemas.microsoft.com/office/drawing/2014/main" id="{33AE724A-27CA-786D-04CE-6C3F29B0D644}"/>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21" name="Rectangle 220">
              <a:extLst>
                <a:ext uri="{FF2B5EF4-FFF2-40B4-BE49-F238E27FC236}">
                  <a16:creationId xmlns:a16="http://schemas.microsoft.com/office/drawing/2014/main" id="{C4594FAD-94C5-81BA-93DA-7CEB541CD104}"/>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22" name="Rectangle 221">
              <a:extLst>
                <a:ext uri="{FF2B5EF4-FFF2-40B4-BE49-F238E27FC236}">
                  <a16:creationId xmlns:a16="http://schemas.microsoft.com/office/drawing/2014/main" id="{6CD8C286-F6D3-B5E7-5E4E-584BD764EE97}"/>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23" name="Rectangle 222">
              <a:extLst>
                <a:ext uri="{FF2B5EF4-FFF2-40B4-BE49-F238E27FC236}">
                  <a16:creationId xmlns:a16="http://schemas.microsoft.com/office/drawing/2014/main" id="{FFD5C4D9-7B5E-05C2-71E9-860D2CA5B20C}"/>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24" name="Rectangle 223">
              <a:extLst>
                <a:ext uri="{FF2B5EF4-FFF2-40B4-BE49-F238E27FC236}">
                  <a16:creationId xmlns:a16="http://schemas.microsoft.com/office/drawing/2014/main" id="{F94CE956-E9B5-33D8-05DB-31C45AB9C11A}"/>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25" name="Rectangle 224">
              <a:extLst>
                <a:ext uri="{FF2B5EF4-FFF2-40B4-BE49-F238E27FC236}">
                  <a16:creationId xmlns:a16="http://schemas.microsoft.com/office/drawing/2014/main" id="{C6D63853-5539-0653-DD06-2EE9B09CC2C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26" name="Rectangle 225">
              <a:extLst>
                <a:ext uri="{FF2B5EF4-FFF2-40B4-BE49-F238E27FC236}">
                  <a16:creationId xmlns:a16="http://schemas.microsoft.com/office/drawing/2014/main" id="{CC560BD8-57DA-6753-59E9-5244186F621B}"/>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27" name="Rectangle 226">
              <a:extLst>
                <a:ext uri="{FF2B5EF4-FFF2-40B4-BE49-F238E27FC236}">
                  <a16:creationId xmlns:a16="http://schemas.microsoft.com/office/drawing/2014/main" id="{103F7BC9-AEDD-FAEC-1647-833D3E170574}"/>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28" name="Rectangle 227">
              <a:extLst>
                <a:ext uri="{FF2B5EF4-FFF2-40B4-BE49-F238E27FC236}">
                  <a16:creationId xmlns:a16="http://schemas.microsoft.com/office/drawing/2014/main" id="{CCB7E8BA-4D5A-1D47-F883-2377FB576178}"/>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sp>
          <p:nvSpPr>
            <p:cNvPr id="229" name="Rectangle 228">
              <a:extLst>
                <a:ext uri="{FF2B5EF4-FFF2-40B4-BE49-F238E27FC236}">
                  <a16:creationId xmlns:a16="http://schemas.microsoft.com/office/drawing/2014/main" id="{CF1F077D-B847-0632-4128-D090825D9F39}"/>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sp>
        <p:nvSpPr>
          <p:cNvPr id="230" name="Rectangle 229">
            <a:extLst>
              <a:ext uri="{FF2B5EF4-FFF2-40B4-BE49-F238E27FC236}">
                <a16:creationId xmlns:a16="http://schemas.microsoft.com/office/drawing/2014/main" id="{C142F927-AE4B-5D1B-1BB9-36AFDC1387D7}"/>
              </a:ext>
              <a:ext uri="{C183D7F6-B498-43B3-948B-1728B52AA6E4}">
                <adec:decorative xmlns:adec="http://schemas.microsoft.com/office/drawing/2017/decorative" val="1"/>
              </a:ext>
            </a:extLst>
          </p:cNvPr>
          <p:cNvSpPr/>
          <p:nvPr/>
        </p:nvSpPr>
        <p:spPr>
          <a:xfrm>
            <a:off x="8464461" y="4589990"/>
            <a:ext cx="998778" cy="422417"/>
          </a:xfrm>
          <a:prstGeom prst="rect">
            <a:avLst/>
          </a:prstGeom>
        </p:spPr>
        <p:txBody>
          <a:bodyPr wrap="square">
            <a:spAutoFit/>
          </a:bodyPr>
          <a:lstStyle/>
          <a:p>
            <a:pPr marL="0" marR="0" lvl="0" indent="0" algn="ctr" defTabSz="914228" rtl="0" eaLnBrk="1" fontAlgn="auto" latinLnBrk="0" hangingPunct="1">
              <a:lnSpc>
                <a:spcPct val="100000"/>
              </a:lnSpc>
              <a:spcBef>
                <a:spcPts val="0"/>
              </a:spcBef>
              <a:spcAft>
                <a:spcPts val="600"/>
              </a:spcAft>
              <a:buClrTx/>
              <a:buSzTx/>
              <a:buFontTx/>
              <a:buNone/>
              <a:tabLst/>
              <a:defRPr/>
            </a:pPr>
            <a:r>
              <a:rPr kumimoji="0" lang="en-US" sz="1078" b="0" i="0" u="none" strike="noStrike" kern="1200" cap="none" spc="0" normalizeH="0" baseline="0" noProof="0">
                <a:ln>
                  <a:noFill/>
                </a:ln>
                <a:solidFill>
                  <a:prstClr val="black"/>
                </a:solidFill>
                <a:effectLst/>
                <a:uLnTx/>
                <a:uFillTx/>
                <a:latin typeface="IBM Plex Sans" panose="020B0503050203000203" pitchFamily="34" charset="0"/>
                <a:ea typeface="+mn-ea"/>
                <a:cs typeface="Segoe UI Semibold" panose="020B0702040204020203" pitchFamily="34" charset="0"/>
              </a:rPr>
              <a:t>Append-only ledger table</a:t>
            </a:r>
          </a:p>
        </p:txBody>
      </p:sp>
      <p:sp>
        <p:nvSpPr>
          <p:cNvPr id="231" name="Rectangle 230">
            <a:extLst>
              <a:ext uri="{FF2B5EF4-FFF2-40B4-BE49-F238E27FC236}">
                <a16:creationId xmlns:a16="http://schemas.microsoft.com/office/drawing/2014/main" id="{1EE360E7-909F-1DF5-5E7E-AC210FCEAD11}"/>
              </a:ext>
              <a:ext uri="{C183D7F6-B498-43B3-948B-1728B52AA6E4}">
                <adec:decorative xmlns:adec="http://schemas.microsoft.com/office/drawing/2017/decorative" val="1"/>
              </a:ext>
            </a:extLst>
          </p:cNvPr>
          <p:cNvSpPr/>
          <p:nvPr/>
        </p:nvSpPr>
        <p:spPr bwMode="auto">
          <a:xfrm>
            <a:off x="8540065" y="4630709"/>
            <a:ext cx="894044" cy="35793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solidFill>
                <a:prstClr val="black"/>
              </a:solidFill>
              <a:effectLst/>
              <a:uLnTx/>
              <a:uFillTx/>
              <a:latin typeface="IBM Plex Sans" panose="020B0503050203000203" pitchFamily="34" charset="0"/>
              <a:ea typeface="Segoe UI" pitchFamily="34" charset="0"/>
              <a:cs typeface="Segoe UI" pitchFamily="34" charset="0"/>
            </a:endParaRPr>
          </a:p>
        </p:txBody>
      </p:sp>
      <p:sp>
        <p:nvSpPr>
          <p:cNvPr id="232" name="Rectangle 231">
            <a:extLst>
              <a:ext uri="{FF2B5EF4-FFF2-40B4-BE49-F238E27FC236}">
                <a16:creationId xmlns:a16="http://schemas.microsoft.com/office/drawing/2014/main" id="{DA1A4DB1-0777-5EBB-D041-4CE3D4F08646}"/>
              </a:ext>
              <a:ext uri="{C183D7F6-B498-43B3-948B-1728B52AA6E4}">
                <adec:decorative xmlns:adec="http://schemas.microsoft.com/office/drawing/2017/decorative" val="1"/>
              </a:ext>
            </a:extLst>
          </p:cNvPr>
          <p:cNvSpPr/>
          <p:nvPr/>
        </p:nvSpPr>
        <p:spPr>
          <a:xfrm>
            <a:off x="8435857" y="4588200"/>
            <a:ext cx="990688" cy="422416"/>
          </a:xfrm>
          <a:prstGeom prst="rect">
            <a:avLst/>
          </a:prstGeom>
          <a:noFill/>
        </p:spPr>
        <p:txBody>
          <a:bodyPr wrap="square">
            <a:spAutoFit/>
          </a:bodyPr>
          <a:lstStyle/>
          <a:p>
            <a:pPr marL="0" marR="0" lvl="0" indent="0" algn="ctr" defTabSz="914228" rtl="0" eaLnBrk="1" fontAlgn="auto" latinLnBrk="0" hangingPunct="1">
              <a:lnSpc>
                <a:spcPct val="100000"/>
              </a:lnSpc>
              <a:spcBef>
                <a:spcPts val="0"/>
              </a:spcBef>
              <a:spcAft>
                <a:spcPts val="600"/>
              </a:spcAft>
              <a:buClrTx/>
              <a:buSzTx/>
              <a:buFontTx/>
              <a:buNone/>
              <a:tabLst/>
              <a:defRPr/>
            </a:pPr>
            <a:r>
              <a:rPr kumimoji="0" lang="en-US" sz="1078" b="0" i="0" u="none" strike="noStrike" kern="1200" cap="none" spc="0" normalizeH="0" baseline="0" noProof="0">
                <a:ln>
                  <a:noFill/>
                </a:ln>
                <a:solidFill>
                  <a:prstClr val="black"/>
                </a:solidFill>
                <a:effectLst/>
                <a:uLnTx/>
                <a:uFillTx/>
                <a:latin typeface="IBM Plex Sans" panose="020B0503050203000203" pitchFamily="34" charset="0"/>
                <a:ea typeface="+mn-ea"/>
                <a:cs typeface="Segoe UI Semibold" panose="020B0702040204020203" pitchFamily="34" charset="0"/>
              </a:rPr>
              <a:t>Updatable ledger table</a:t>
            </a:r>
          </a:p>
        </p:txBody>
      </p:sp>
      <p:grpSp>
        <p:nvGrpSpPr>
          <p:cNvPr id="233" name="Group 232">
            <a:extLst>
              <a:ext uri="{FF2B5EF4-FFF2-40B4-BE49-F238E27FC236}">
                <a16:creationId xmlns:a16="http://schemas.microsoft.com/office/drawing/2014/main" id="{AF3B6948-F849-E545-6BC0-479AE1134EA1}"/>
              </a:ext>
              <a:ext uri="{C183D7F6-B498-43B3-948B-1728B52AA6E4}">
                <adec:decorative xmlns:adec="http://schemas.microsoft.com/office/drawing/2017/decorative" val="1"/>
              </a:ext>
            </a:extLst>
          </p:cNvPr>
          <p:cNvGrpSpPr/>
          <p:nvPr/>
        </p:nvGrpSpPr>
        <p:grpSpPr>
          <a:xfrm>
            <a:off x="7587607" y="5665128"/>
            <a:ext cx="234153" cy="157686"/>
            <a:chOff x="10970984" y="5483094"/>
            <a:chExt cx="228091" cy="157862"/>
          </a:xfrm>
          <a:solidFill>
            <a:srgbClr val="FFFFFF"/>
          </a:solidFill>
        </p:grpSpPr>
        <p:sp>
          <p:nvSpPr>
            <p:cNvPr id="234" name="Rectangle 233">
              <a:extLst>
                <a:ext uri="{FF2B5EF4-FFF2-40B4-BE49-F238E27FC236}">
                  <a16:creationId xmlns:a16="http://schemas.microsoft.com/office/drawing/2014/main" id="{3C0655B9-7A35-8232-4450-E80F2BE7407E}"/>
                </a:ext>
              </a:extLst>
            </p:cNvPr>
            <p:cNvSpPr/>
            <p:nvPr/>
          </p:nvSpPr>
          <p:spPr bwMode="auto">
            <a:xfrm>
              <a:off x="10970984" y="5486816"/>
              <a:ext cx="227632" cy="154140"/>
            </a:xfrm>
            <a:prstGeom prst="rect">
              <a:avLst/>
            </a:prstGeom>
            <a:grpFill/>
            <a:ln w="6350" cap="flat" cmpd="sng" algn="ctr">
              <a:solidFill>
                <a:srgbClr val="0078D3"/>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IBM Plex Sans" panose="020B0503050203000203" pitchFamily="34" charset="0"/>
                <a:ea typeface="Segoe UI" pitchFamily="34" charset="0"/>
                <a:cs typeface="Segoe UI" pitchFamily="34" charset="0"/>
              </a:endParaRPr>
            </a:p>
          </p:txBody>
        </p:sp>
        <p:grpSp>
          <p:nvGrpSpPr>
            <p:cNvPr id="235" name="Graphic 50" descr="Diploma">
              <a:extLst>
                <a:ext uri="{FF2B5EF4-FFF2-40B4-BE49-F238E27FC236}">
                  <a16:creationId xmlns:a16="http://schemas.microsoft.com/office/drawing/2014/main" id="{2ED4814F-17F2-3486-F4D4-BA0C5B23A349}"/>
                </a:ext>
              </a:extLst>
            </p:cNvPr>
            <p:cNvGrpSpPr/>
            <p:nvPr/>
          </p:nvGrpSpPr>
          <p:grpSpPr>
            <a:xfrm>
              <a:off x="10970984" y="5483094"/>
              <a:ext cx="228091" cy="157862"/>
              <a:chOff x="5315459" y="3004617"/>
              <a:chExt cx="742950" cy="514350"/>
            </a:xfrm>
            <a:grpFill/>
          </p:grpSpPr>
          <p:sp>
            <p:nvSpPr>
              <p:cNvPr id="236" name="Freeform: Shape 235">
                <a:extLst>
                  <a:ext uri="{FF2B5EF4-FFF2-40B4-BE49-F238E27FC236}">
                    <a16:creationId xmlns:a16="http://schemas.microsoft.com/office/drawing/2014/main" id="{2CFB9FD3-185E-586C-FC3A-9BCE242AFEF6}"/>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237" name="Freeform: Shape 236">
                <a:extLst>
                  <a:ext uri="{FF2B5EF4-FFF2-40B4-BE49-F238E27FC236}">
                    <a16:creationId xmlns:a16="http://schemas.microsoft.com/office/drawing/2014/main" id="{5301D9AD-7EA6-5D3C-0D71-4F792909CF71}"/>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238" name="Freeform: Shape 237">
                <a:extLst>
                  <a:ext uri="{FF2B5EF4-FFF2-40B4-BE49-F238E27FC236}">
                    <a16:creationId xmlns:a16="http://schemas.microsoft.com/office/drawing/2014/main" id="{BBFA7139-C6C5-C0A2-00D7-D42EBB684DF5}"/>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239" name="Freeform: Shape 238">
                <a:extLst>
                  <a:ext uri="{FF2B5EF4-FFF2-40B4-BE49-F238E27FC236}">
                    <a16:creationId xmlns:a16="http://schemas.microsoft.com/office/drawing/2014/main" id="{9540425E-497A-BA65-7D23-F605F81CF41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240" name="Freeform: Shape 239">
                <a:extLst>
                  <a:ext uri="{FF2B5EF4-FFF2-40B4-BE49-F238E27FC236}">
                    <a16:creationId xmlns:a16="http://schemas.microsoft.com/office/drawing/2014/main" id="{72BE5E86-573D-A4FC-85F0-CD9A82B8F56F}"/>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3"/>
                </a:solidFill>
                <a:prstDash val="solid"/>
                <a:miter/>
              </a:ln>
            </p:spPr>
            <p:txBody>
              <a:bodyPr rtlCol="0" anchor="ct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grpSp>
      </p:grpSp>
      <p:grpSp>
        <p:nvGrpSpPr>
          <p:cNvPr id="241" name="Group 240">
            <a:extLst>
              <a:ext uri="{FF2B5EF4-FFF2-40B4-BE49-F238E27FC236}">
                <a16:creationId xmlns:a16="http://schemas.microsoft.com/office/drawing/2014/main" id="{AD43EFE3-879D-D170-532F-D234D4942DAC}"/>
              </a:ext>
              <a:ext uri="{C183D7F6-B498-43B3-948B-1728B52AA6E4}">
                <adec:decorative xmlns:adec="http://schemas.microsoft.com/office/drawing/2017/decorative" val="1"/>
              </a:ext>
            </a:extLst>
          </p:cNvPr>
          <p:cNvGrpSpPr/>
          <p:nvPr/>
        </p:nvGrpSpPr>
        <p:grpSpPr>
          <a:xfrm>
            <a:off x="8143518" y="2688872"/>
            <a:ext cx="550062" cy="577705"/>
            <a:chOff x="8582138" y="2805988"/>
            <a:chExt cx="913359" cy="882277"/>
          </a:xfrm>
        </p:grpSpPr>
        <p:pic>
          <p:nvPicPr>
            <p:cNvPr id="242" name="Graphic 241">
              <a:extLst>
                <a:ext uri="{FF2B5EF4-FFF2-40B4-BE49-F238E27FC236}">
                  <a16:creationId xmlns:a16="http://schemas.microsoft.com/office/drawing/2014/main" id="{8468FAF8-1FFB-C742-C711-406E4BA9EB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5085" y="3327880"/>
              <a:ext cx="410412" cy="360385"/>
            </a:xfrm>
            <a:prstGeom prst="rect">
              <a:avLst/>
            </a:prstGeom>
          </p:spPr>
        </p:pic>
        <p:pic>
          <p:nvPicPr>
            <p:cNvPr id="243" name="Graphic 242">
              <a:extLst>
                <a:ext uri="{FF2B5EF4-FFF2-40B4-BE49-F238E27FC236}">
                  <a16:creationId xmlns:a16="http://schemas.microsoft.com/office/drawing/2014/main" id="{A6CB100E-24F4-2137-8AAD-3B64123331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grpSp>
    </p:spTree>
    <p:extLst>
      <p:ext uri="{BB962C8B-B14F-4D97-AF65-F5344CB8AC3E}">
        <p14:creationId xmlns:p14="http://schemas.microsoft.com/office/powerpoint/2010/main" val="566273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accel="50000" decel="50000" fill="hold" nodeType="withEffect">
                                  <p:stCondLst>
                                    <p:cond delay="0"/>
                                  </p:stCondLst>
                                  <p:childTnLst>
                                    <p:animMotion origin="layout" path="M 2.747E-6 -1.83386E-6 L -0.11029 0.04017 " pathEditMode="relative" rAng="0" ptsTypes="AA">
                                      <p:cBhvr>
                                        <p:cTn id="9" dur="2000" fill="hold"/>
                                        <p:tgtEl>
                                          <p:spTgt spid="59"/>
                                        </p:tgtEl>
                                        <p:attrNameLst>
                                          <p:attrName>ppt_x</p:attrName>
                                          <p:attrName>ppt_y</p:attrName>
                                        </p:attrNameLst>
                                      </p:cBhvr>
                                      <p:rCtr x="-5514" y="1997"/>
                                    </p:animMotion>
                                  </p:childTnLst>
                                </p:cTn>
                              </p:par>
                              <p:par>
                                <p:cTn id="10" presetID="42" presetClass="path" presetSubtype="0" accel="50000" decel="50000" fill="hold" nodeType="withEffect">
                                  <p:stCondLst>
                                    <p:cond delay="0"/>
                                  </p:stCondLst>
                                  <p:childTnLst>
                                    <p:animMotion origin="layout" path="M -3.06357E-7 -1.83386E-6 L -0.16441 0.04017 " pathEditMode="relative" rAng="0" ptsTypes="AA">
                                      <p:cBhvr>
                                        <p:cTn id="11" dur="2000" fill="hold"/>
                                        <p:tgtEl>
                                          <p:spTgt spid="67"/>
                                        </p:tgtEl>
                                        <p:attrNameLst>
                                          <p:attrName>ppt_x</p:attrName>
                                          <p:attrName>ppt_y</p:attrName>
                                        </p:attrNameLst>
                                      </p:cBhvr>
                                      <p:rCtr x="-8221" y="1997"/>
                                    </p:animMotion>
                                  </p:childTnLst>
                                </p:cTn>
                              </p:par>
                              <p:par>
                                <p:cTn id="12" presetID="42" presetClass="path" presetSubtype="0" accel="50000" decel="50000" fill="hold" nodeType="withEffect">
                                  <p:stCondLst>
                                    <p:cond delay="0"/>
                                  </p:stCondLst>
                                  <p:childTnLst>
                                    <p:animMotion origin="layout" path="M 4.88384E-6 -1.83386E-6 L -0.21803 0.04017 " pathEditMode="relative" rAng="0" ptsTypes="AA">
                                      <p:cBhvr>
                                        <p:cTn id="13" dur="2000" fill="hold"/>
                                        <p:tgtEl>
                                          <p:spTgt spid="75"/>
                                        </p:tgtEl>
                                        <p:attrNameLst>
                                          <p:attrName>ppt_x</p:attrName>
                                          <p:attrName>ppt_y</p:attrName>
                                        </p:attrNameLst>
                                      </p:cBhvr>
                                      <p:rCtr x="-10901" y="1997"/>
                                    </p:animMotion>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42" presetClass="path" presetSubtype="0" decel="100000" fill="hold" nodeType="withEffect">
                                  <p:stCondLst>
                                    <p:cond delay="0"/>
                                  </p:stCondLst>
                                  <p:childTnLst>
                                    <p:animMotion origin="layout" path="M 2.67807E-6 0.04494 L 2.67807E-6 1.55243E-6 " pathEditMode="relative" rAng="0" ptsTypes="AA">
                                      <p:cBhvr>
                                        <p:cTn id="18" dur="600" fill="hold"/>
                                        <p:tgtEl>
                                          <p:spTgt spid="13"/>
                                        </p:tgtEl>
                                        <p:attrNameLst>
                                          <p:attrName>ppt_x</p:attrName>
                                          <p:attrName>ppt_y</p:attrName>
                                        </p:attrNameLst>
                                      </p:cBhvr>
                                      <p:rCtr x="0" y="-2247"/>
                                    </p:animMotion>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42" presetClass="path" presetSubtype="0" decel="100000" fill="hold" grpId="1" nodeType="withEffect">
                                  <p:stCondLst>
                                    <p:cond delay="0"/>
                                  </p:stCondLst>
                                  <p:childTnLst>
                                    <p:animMotion origin="layout" path="M 2.67807E-6 0.04494 L 2.67807E-6 1.55243E-6 " pathEditMode="relative" rAng="0" ptsTypes="AA">
                                      <p:cBhvr>
                                        <p:cTn id="23" dur="600" fill="hold"/>
                                        <p:tgtEl>
                                          <p:spTgt spid="28"/>
                                        </p:tgtEl>
                                        <p:attrNameLst>
                                          <p:attrName>ppt_x</p:attrName>
                                          <p:attrName>ppt_y</p:attrName>
                                        </p:attrNameLst>
                                      </p:cBhvr>
                                      <p:rCtr x="0" y="-2247"/>
                                    </p:animMotion>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up)">
                                      <p:cBhvr>
                                        <p:cTn id="28" dur="500"/>
                                        <p:tgtEl>
                                          <p:spTgt spid="54"/>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wipe(left)">
                                      <p:cBhvr>
                                        <p:cTn id="32" dur="500"/>
                                        <p:tgtEl>
                                          <p:spTgt spid="135"/>
                                        </p:tgtEl>
                                      </p:cBhvr>
                                    </p:animEffect>
                                  </p:childTnLst>
                                </p:cTn>
                              </p:par>
                              <p:par>
                                <p:cTn id="33" presetID="1" presetClass="entr" presetSubtype="0" fill="hold" nodeType="withEffect">
                                  <p:stCondLst>
                                    <p:cond delay="0"/>
                                  </p:stCondLst>
                                  <p:childTnLst>
                                    <p:set>
                                      <p:cBhvr>
                                        <p:cTn id="34" dur="1" fill="hold">
                                          <p:stCondLst>
                                            <p:cond delay="0"/>
                                          </p:stCondLst>
                                        </p:cTn>
                                        <p:tgtEl>
                                          <p:spTgt spid="233"/>
                                        </p:tgtEl>
                                        <p:attrNameLst>
                                          <p:attrName>style.visibility</p:attrName>
                                        </p:attrNameLst>
                                      </p:cBhvr>
                                      <p:to>
                                        <p:strVal val="visible"/>
                                      </p:to>
                                    </p:set>
                                  </p:childTnLst>
                                </p:cTn>
                              </p:par>
                            </p:childTnLst>
                          </p:cTn>
                        </p:par>
                        <p:par>
                          <p:cTn id="35" fill="hold">
                            <p:stCondLst>
                              <p:cond delay="1000"/>
                            </p:stCondLst>
                            <p:childTnLst>
                              <p:par>
                                <p:cTn id="36" presetID="42" presetClass="path" presetSubtype="0" accel="50000" decel="50000" fill="hold" nodeType="afterEffect">
                                  <p:stCondLst>
                                    <p:cond delay="0"/>
                                  </p:stCondLst>
                                  <p:childTnLst>
                                    <p:animMotion origin="layout" path="M -1.1182E-6 -4.32592E-6 L 0.10952 -0.03563 " pathEditMode="relative" rAng="0" ptsTypes="AA">
                                      <p:cBhvr>
                                        <p:cTn id="37" dur="2000" fill="hold"/>
                                        <p:tgtEl>
                                          <p:spTgt spid="233"/>
                                        </p:tgtEl>
                                        <p:attrNameLst>
                                          <p:attrName>ppt_x</p:attrName>
                                          <p:attrName>ppt_y</p:attrName>
                                        </p:attrNameLst>
                                      </p:cBhvr>
                                      <p:rCtr x="5476" y="-1793"/>
                                    </p:animMotion>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42" presetClass="path" presetSubtype="0" decel="100000" fill="hold" nodeType="withEffect">
                                  <p:stCondLst>
                                    <p:cond delay="0"/>
                                  </p:stCondLst>
                                  <p:childTnLst>
                                    <p:animMotion origin="layout" path="M -4.68471E-6 0.04494 L -4.68471E-6 3.22288E-6 " pathEditMode="relative" rAng="0" ptsTypes="AA">
                                      <p:cBhvr>
                                        <p:cTn id="42" dur="600" fill="hold"/>
                                        <p:tgtEl>
                                          <p:spTgt spid="14"/>
                                        </p:tgtEl>
                                        <p:attrNameLst>
                                          <p:attrName>ppt_x</p:attrName>
                                          <p:attrName>ppt_y</p:attrName>
                                        </p:attrNameLst>
                                      </p:cBhvr>
                                      <p:rCtr x="0" y="-2247"/>
                                    </p:animMotion>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0"/>
                                  </p:stCondLst>
                                  <p:childTnLst>
                                    <p:animMotion origin="layout" path="M -4.68471E-6 0.04494 L -4.68471E-6 3.22288E-6 " pathEditMode="relative" rAng="0" ptsTypes="AA">
                                      <p:cBhvr>
                                        <p:cTn id="47" dur="600" fill="hold"/>
                                        <p:tgtEl>
                                          <p:spTgt spid="29"/>
                                        </p:tgtEl>
                                        <p:attrNameLst>
                                          <p:attrName>ppt_x</p:attrName>
                                          <p:attrName>ppt_y</p:attrName>
                                        </p:attrNameLst>
                                      </p:cBhvr>
                                      <p:rCtr x="0" y="-2247"/>
                                    </p:animMotion>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232"/>
                                        </p:tgtEl>
                                      </p:cBhvr>
                                    </p:animEffect>
                                    <p:set>
                                      <p:cBhvr>
                                        <p:cTn id="52" dur="1" fill="hold">
                                          <p:stCondLst>
                                            <p:cond delay="499"/>
                                          </p:stCondLst>
                                        </p:cTn>
                                        <p:tgtEl>
                                          <p:spTgt spid="232"/>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56"/>
                                        </p:tgtEl>
                                      </p:cBhvr>
                                    </p:animEffect>
                                    <p:set>
                                      <p:cBhvr>
                                        <p:cTn id="55" dur="1" fill="hold">
                                          <p:stCondLst>
                                            <p:cond delay="499"/>
                                          </p:stCondLst>
                                        </p:cTn>
                                        <p:tgtEl>
                                          <p:spTgt spid="5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32"/>
                                        </p:tgtEl>
                                      </p:cBhvr>
                                    </p:animEffect>
                                    <p:set>
                                      <p:cBhvr>
                                        <p:cTn id="58" dur="1" fill="hold">
                                          <p:stCondLst>
                                            <p:cond delay="499"/>
                                          </p:stCondLst>
                                        </p:cTn>
                                        <p:tgtEl>
                                          <p:spTgt spid="1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58"/>
                                        </p:tgtEl>
                                      </p:cBhvr>
                                    </p:animEffect>
                                    <p:set>
                                      <p:cBhvr>
                                        <p:cTn id="61" dur="1" fill="hold">
                                          <p:stCondLst>
                                            <p:cond delay="499"/>
                                          </p:stCondLst>
                                        </p:cTn>
                                        <p:tgtEl>
                                          <p:spTgt spid="58"/>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36"/>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231"/>
                                        </p:tgtEl>
                                      </p:cBhvr>
                                    </p:animEffect>
                                    <p:set>
                                      <p:cBhvr>
                                        <p:cTn id="66" dur="1" fill="hold">
                                          <p:stCondLst>
                                            <p:cond delay="499"/>
                                          </p:stCondLst>
                                        </p:cTn>
                                        <p:tgtEl>
                                          <p:spTgt spid="231"/>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childTnLst>
                                </p:cTn>
                              </p:par>
                              <p:par>
                                <p:cTn id="69" presetID="10" presetClass="entr" presetSubtype="0"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42" presetClass="path" presetSubtype="0" decel="100000" fill="hold" nodeType="withEffect">
                                  <p:stCondLst>
                                    <p:cond delay="0"/>
                                  </p:stCondLst>
                                  <p:childTnLst>
                                    <p:animMotion origin="layout" path="M -4.68471E-6 0.04494 L -4.68471E-6 3.22288E-6 " pathEditMode="relative" rAng="0" ptsTypes="AA">
                                      <p:cBhvr>
                                        <p:cTn id="73" dur="600" fill="hold"/>
                                        <p:tgtEl>
                                          <p:spTgt spid="15"/>
                                        </p:tgtEl>
                                        <p:attrNameLst>
                                          <p:attrName>ppt_x</p:attrName>
                                          <p:attrName>ppt_y</p:attrName>
                                        </p:attrNameLst>
                                      </p:cBhvr>
                                      <p:rCtr x="0" y="-2247"/>
                                    </p:animMotion>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0"/>
                                  </p:stCondLst>
                                  <p:childTnLst>
                                    <p:animMotion origin="layout" path="M 4.28389E-6 0.04494 L 4.28389E-6 -2.08352E-6 " pathEditMode="relative" rAng="0" ptsTypes="AA">
                                      <p:cBhvr>
                                        <p:cTn id="78" dur="600" fill="hold"/>
                                        <p:tgtEl>
                                          <p:spTgt spid="30"/>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9" grpId="0"/>
      <p:bldP spid="29" grpId="1"/>
      <p:bldP spid="30" grpId="0"/>
      <p:bldP spid="30" grpId="1"/>
      <p:bldP spid="230" grpId="0"/>
      <p:bldP spid="231" grpId="0" animBg="1"/>
      <p:bldP spid="2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F324-417F-339C-80AF-2D10E5A12854}"/>
              </a:ext>
            </a:extLst>
          </p:cNvPr>
          <p:cNvSpPr>
            <a:spLocks noGrp="1"/>
          </p:cNvSpPr>
          <p:nvPr>
            <p:ph type="title"/>
          </p:nvPr>
        </p:nvSpPr>
        <p:spPr/>
        <p:txBody>
          <a:bodyPr/>
          <a:lstStyle/>
          <a:p>
            <a:r>
              <a:rPr lang="en-US" dirty="0"/>
              <a:t>Customers using Azure SQL Database ledger</a:t>
            </a:r>
            <a:endParaRPr lang="en-BE" dirty="0"/>
          </a:p>
        </p:txBody>
      </p:sp>
      <p:sp>
        <p:nvSpPr>
          <p:cNvPr id="3" name="Text Placeholder 6">
            <a:extLst>
              <a:ext uri="{FF2B5EF4-FFF2-40B4-BE49-F238E27FC236}">
                <a16:creationId xmlns:a16="http://schemas.microsoft.com/office/drawing/2014/main" id="{1FAB4359-55AE-0550-3246-D8A7083AC06D}"/>
              </a:ext>
            </a:extLst>
          </p:cNvPr>
          <p:cNvSpPr txBox="1">
            <a:spLocks/>
          </p:cNvSpPr>
          <p:nvPr/>
        </p:nvSpPr>
        <p:spPr>
          <a:xfrm>
            <a:off x="333122" y="2174426"/>
            <a:ext cx="3657600" cy="3446463"/>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a:latin typeface="IBM Plex Sans" panose="020B0503050203000203" pitchFamily="34" charset="0"/>
                <a:cs typeface="Arial" panose="020B0604020202020204" pitchFamily="34" charset="0"/>
              </a:rPr>
              <a:t>Azure SQL Database ledger delivers our platform with </a:t>
            </a:r>
            <a:r>
              <a:rPr lang="en-US" sz="1400" b="1">
                <a:latin typeface="IBM Plex Sans" panose="020B0503050203000203" pitchFamily="34" charset="0"/>
                <a:cs typeface="Arial" panose="020B0604020202020204" pitchFamily="34" charset="0"/>
              </a:rPr>
              <a:t>all of the benefits that blockchain</a:t>
            </a:r>
            <a:r>
              <a:rPr lang="en-US" sz="1400">
                <a:latin typeface="IBM Plex Sans" panose="020B0503050203000203" pitchFamily="34" charset="0"/>
                <a:cs typeface="Arial" panose="020B0604020202020204" pitchFamily="34" charset="0"/>
              </a:rPr>
              <a:t> technology provides, </a:t>
            </a:r>
            <a:r>
              <a:rPr lang="en-US" sz="1400" b="1">
                <a:latin typeface="IBM Plex Sans" panose="020B0503050203000203" pitchFamily="34" charset="0"/>
                <a:cs typeface="Arial" panose="020B0604020202020204" pitchFamily="34" charset="0"/>
              </a:rPr>
              <a:t>without the additional heavy lifting</a:t>
            </a:r>
            <a:r>
              <a:rPr lang="en-US" sz="1400">
                <a:latin typeface="IBM Plex Sans" panose="020B0503050203000203" pitchFamily="34" charset="0"/>
                <a:cs typeface="Arial" panose="020B0604020202020204" pitchFamily="34" charset="0"/>
              </a:rPr>
              <a:t> of the blockchain infrastructure, performance considerations and challenges associated with data residency. Working closely with Microsoft on this technology has enabled us to refine our proposition, providing additional benefits to the world</a:t>
            </a:r>
            <a:r>
              <a:rPr lang="pl-PL" sz="1400">
                <a:latin typeface="IBM Plex Sans" panose="020B0503050203000203" pitchFamily="34" charset="0"/>
                <a:cs typeface="Arial" panose="020B0604020202020204" pitchFamily="34" charset="0"/>
              </a:rPr>
              <a:t>’</a:t>
            </a:r>
            <a:r>
              <a:rPr lang="en-US" sz="1400">
                <a:latin typeface="IBM Plex Sans" panose="020B0503050203000203" pitchFamily="34" charset="0"/>
                <a:cs typeface="Arial" panose="020B0604020202020204" pitchFamily="34" charset="0"/>
              </a:rPr>
              <a:t>s commercial banks and regulators alike.</a:t>
            </a:r>
          </a:p>
          <a:p>
            <a:pPr marL="0" indent="0">
              <a:buFont typeface="Wingdings" panose="05000000000000000000" pitchFamily="2" charset="2"/>
              <a:buNone/>
            </a:pPr>
            <a:endParaRPr lang="en-US" sz="1600">
              <a:latin typeface="IBM Plex Sans" panose="020B0503050203000203" pitchFamily="34" charset="0"/>
              <a:cs typeface="Arial" panose="020B0604020202020204" pitchFamily="34" charset="0"/>
            </a:endParaRPr>
          </a:p>
        </p:txBody>
      </p:sp>
      <p:pic>
        <p:nvPicPr>
          <p:cNvPr id="4" name="Picture 3" descr="Image of RTGS logo">
            <a:extLst>
              <a:ext uri="{FF2B5EF4-FFF2-40B4-BE49-F238E27FC236}">
                <a16:creationId xmlns:a16="http://schemas.microsoft.com/office/drawing/2014/main" id="{3EDEEBA8-3C2C-3DE0-4194-C19C6218715A}"/>
              </a:ext>
            </a:extLst>
          </p:cNvPr>
          <p:cNvPicPr/>
          <p:nvPr/>
        </p:nvPicPr>
        <p:blipFill rotWithShape="1">
          <a:blip r:embed="rId3" cstate="print">
            <a:extLst>
              <a:ext uri="{28A0092B-C50C-407E-A947-70E740481C1C}">
                <a14:useLocalDpi xmlns:a14="http://schemas.microsoft.com/office/drawing/2010/main" val="0"/>
              </a:ext>
            </a:extLst>
          </a:blip>
          <a:srcRect t="71529"/>
          <a:stretch/>
        </p:blipFill>
        <p:spPr bwMode="auto">
          <a:xfrm>
            <a:off x="764384" y="1119945"/>
            <a:ext cx="2661971" cy="886187"/>
          </a:xfrm>
          <a:prstGeom prst="rect">
            <a:avLst/>
          </a:prstGeom>
          <a:noFill/>
          <a:ln>
            <a:noFill/>
          </a:ln>
          <a:extLst>
            <a:ext uri="{53640926-AAD7-44D8-BBD7-CCE9431645EC}">
              <a14:shadowObscured xmlns:a14="http://schemas.microsoft.com/office/drawing/2010/main"/>
            </a:ext>
          </a:extLst>
        </p:spPr>
      </p:pic>
      <p:sp>
        <p:nvSpPr>
          <p:cNvPr id="5" name="Text Placeholder 6">
            <a:extLst>
              <a:ext uri="{FF2B5EF4-FFF2-40B4-BE49-F238E27FC236}">
                <a16:creationId xmlns:a16="http://schemas.microsoft.com/office/drawing/2014/main" id="{D767A61F-47E2-47CD-0ACC-2F0FF16EAEE7}"/>
              </a:ext>
            </a:extLst>
          </p:cNvPr>
          <p:cNvSpPr txBox="1">
            <a:spLocks/>
          </p:cNvSpPr>
          <p:nvPr/>
        </p:nvSpPr>
        <p:spPr>
          <a:xfrm>
            <a:off x="4294579" y="2164789"/>
            <a:ext cx="3657600" cy="3446463"/>
          </a:xfrm>
          <a:prstGeom prst="rect">
            <a:avLst/>
          </a:prstGeom>
        </p:spPr>
        <p:txBody>
          <a:bodyPr vert="horz" wrap="square" lIns="0" tIns="0" rIns="0" bIns="0" rtlCol="0" anchor="t">
            <a:noAutofit/>
          </a:bodyPr>
          <a:lst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Azure SQL Database ledger was perfect for our Trusted Supply Chain solution because it combines high security with </a:t>
            </a:r>
            <a:r>
              <a:rPr kumimoji="0" lang="en-US" sz="1400" b="1" i="0" u="none" strike="noStrike" kern="1200" cap="none" spc="0" normalizeH="0" baseline="0" noProof="0">
                <a:ln>
                  <a:noFill/>
                </a:ln>
                <a:solidFill>
                  <a:prstClr val="black"/>
                </a:solidFill>
                <a:effectLst/>
                <a:uLnTx/>
                <a:uFillTx/>
                <a:latin typeface="Segoe UI"/>
                <a:ea typeface="+mn-ea"/>
                <a:cs typeface="Arial" panose="020B0604020202020204" pitchFamily="34" charset="0"/>
              </a:rPr>
              <a:t>great performance, scalability, and better sustainability than blockchain</a:t>
            </a:r>
            <a:r>
              <a:rPr kumimoji="0" lang="en-US" sz="1400"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 We’re using ledger to </a:t>
            </a:r>
            <a:r>
              <a:rPr kumimoji="0" lang="en-US" sz="1400" b="1" i="0" u="none" strike="noStrike" kern="1200" cap="none" spc="0" normalizeH="0" baseline="0" noProof="0">
                <a:ln>
                  <a:noFill/>
                </a:ln>
                <a:solidFill>
                  <a:prstClr val="black"/>
                </a:solidFill>
                <a:effectLst/>
                <a:uLnTx/>
                <a:uFillTx/>
                <a:latin typeface="Segoe UI"/>
                <a:ea typeface="+mn-ea"/>
                <a:cs typeface="Arial" panose="020B0604020202020204" pitchFamily="34" charset="0"/>
              </a:rPr>
              <a:t>enhance trust </a:t>
            </a:r>
            <a:r>
              <a:rPr kumimoji="0" lang="en-US" sz="1400"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in our brand by safeguarding the integrity of our products from the time they leave our manufacturing plant until they’re in our customers’ hands.”</a:t>
            </a:r>
          </a:p>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1"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1"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a:p>
            <a:pPr marL="0" marR="0" lvl="0" indent="0" algn="l" defTabSz="699557" rtl="0" eaLnBrk="1" fontAlgn="auto" latinLnBrk="0" hangingPunct="1">
              <a:lnSpc>
                <a:spcPct val="110000"/>
              </a:lnSpc>
              <a:spcBef>
                <a:spcPct val="20000"/>
              </a:spcBef>
              <a:spcAft>
                <a:spcPts val="0"/>
              </a:spcAft>
              <a:buClrTx/>
              <a:buSzPct val="90000"/>
              <a:buFont typeface="Wingdings" panose="05000000000000000000" pitchFamily="2" charset="2"/>
              <a:buNone/>
              <a:tabLst/>
              <a:defRPr/>
            </a:pPr>
            <a:endParaRPr kumimoji="0" lang="pl-PL" sz="1600" b="0" i="1"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pic>
        <p:nvPicPr>
          <p:cNvPr id="6" name="Picture 5" descr="Logo&#10;&#10;Lenovo">
            <a:extLst>
              <a:ext uri="{FF2B5EF4-FFF2-40B4-BE49-F238E27FC236}">
                <a16:creationId xmlns:a16="http://schemas.microsoft.com/office/drawing/2014/main" id="{EDD5C69A-E067-9498-4C75-ABE8A29FED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0230" y="905914"/>
            <a:ext cx="1986297" cy="1241435"/>
          </a:xfrm>
          <a:prstGeom prst="rect">
            <a:avLst/>
          </a:prstGeom>
        </p:spPr>
      </p:pic>
      <p:sp>
        <p:nvSpPr>
          <p:cNvPr id="7" name="TextBox 6">
            <a:extLst>
              <a:ext uri="{FF2B5EF4-FFF2-40B4-BE49-F238E27FC236}">
                <a16:creationId xmlns:a16="http://schemas.microsoft.com/office/drawing/2014/main" id="{F953258F-4AD1-05CB-998C-E49F85210FB4}"/>
              </a:ext>
            </a:extLst>
          </p:cNvPr>
          <p:cNvSpPr txBox="1"/>
          <p:nvPr/>
        </p:nvSpPr>
        <p:spPr>
          <a:xfrm>
            <a:off x="8373290" y="2156224"/>
            <a:ext cx="3657600"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The ledger feature in Azure SQL Database provides us with some of the best features of Azure SQL in terms of database infrastructure management with the </a:t>
            </a:r>
            <a:r>
              <a:rPr kumimoji="0" lang="en-US" sz="1400" b="1" i="0" u="none" strike="noStrike" kern="1200" cap="none" spc="0" normalizeH="0" baseline="0" noProof="0">
                <a:ln>
                  <a:noFill/>
                </a:ln>
                <a:solidFill>
                  <a:prstClr val="black"/>
                </a:solidFill>
                <a:effectLst/>
                <a:uLnTx/>
                <a:uFillTx/>
                <a:latin typeface="Segoe UI"/>
                <a:ea typeface="+mn-ea"/>
                <a:cs typeface="Arial" panose="020B0604020202020204" pitchFamily="34" charset="0"/>
              </a:rPr>
              <a:t>integrity verification </a:t>
            </a:r>
            <a:r>
              <a:rPr kumimoji="0" lang="en-US" sz="1400"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and </a:t>
            </a:r>
            <a:r>
              <a:rPr kumimoji="0" lang="en-US" sz="1400" b="1" i="0" u="none" strike="noStrike" kern="1200" cap="none" spc="0" normalizeH="0" baseline="0" noProof="0">
                <a:ln>
                  <a:noFill/>
                </a:ln>
                <a:solidFill>
                  <a:prstClr val="black"/>
                </a:solidFill>
                <a:effectLst/>
                <a:uLnTx/>
                <a:uFillTx/>
                <a:latin typeface="Segoe UI"/>
                <a:ea typeface="+mn-ea"/>
                <a:cs typeface="Arial" panose="020B0604020202020204" pitchFamily="34" charset="0"/>
              </a:rPr>
              <a:t>auditability of a blockchain</a:t>
            </a:r>
            <a:r>
              <a:rPr kumimoji="0" lang="en-US" sz="1400"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 It’s serving our </a:t>
            </a:r>
            <a:r>
              <a:rPr kumimoji="0" lang="en-US" sz="1400" b="1" i="0" u="none" strike="noStrike" kern="1200" cap="none" spc="0" normalizeH="0" baseline="0" noProof="0">
                <a:ln>
                  <a:noFill/>
                </a:ln>
                <a:solidFill>
                  <a:prstClr val="black"/>
                </a:solidFill>
                <a:effectLst/>
                <a:uLnTx/>
                <a:uFillTx/>
                <a:latin typeface="Segoe UI"/>
                <a:ea typeface="+mn-ea"/>
                <a:cs typeface="Arial" panose="020B0604020202020204" pitchFamily="34" charset="0"/>
              </a:rPr>
              <a:t>fin-tech and med-tech </a:t>
            </a:r>
            <a:r>
              <a:rPr kumimoji="0" lang="en-US" sz="1400" b="0" i="0" u="none" strike="noStrike" kern="1200" cap="none" spc="0" normalizeH="0" baseline="0" noProof="0">
                <a:ln>
                  <a:noFill/>
                </a:ln>
                <a:solidFill>
                  <a:prstClr val="black"/>
                </a:solidFill>
                <a:effectLst/>
                <a:uLnTx/>
                <a:uFillTx/>
                <a:latin typeface="Segoe UI"/>
                <a:ea typeface="+mn-ea"/>
                <a:cs typeface="Arial" panose="020B0604020202020204" pitchFamily="34" charset="0"/>
              </a:rPr>
              <a:t>use-cases well where auditability and integrity checking are of greater importance.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p:txBody>
      </p:sp>
      <p:pic>
        <p:nvPicPr>
          <p:cNvPr id="8" name="Picture 7" descr="Logo Qode">
            <a:extLst>
              <a:ext uri="{FF2B5EF4-FFF2-40B4-BE49-F238E27FC236}">
                <a16:creationId xmlns:a16="http://schemas.microsoft.com/office/drawing/2014/main" id="{0908A18F-BF14-BB7E-0D1E-C1DF9F254D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9573" y="1119945"/>
            <a:ext cx="2086033" cy="845689"/>
          </a:xfrm>
          <a:prstGeom prst="rect">
            <a:avLst/>
          </a:prstGeom>
        </p:spPr>
      </p:pic>
      <p:sp>
        <p:nvSpPr>
          <p:cNvPr id="9" name="TextBox 8">
            <a:extLst>
              <a:ext uri="{FF2B5EF4-FFF2-40B4-BE49-F238E27FC236}">
                <a16:creationId xmlns:a16="http://schemas.microsoft.com/office/drawing/2014/main" id="{6760E5DB-2667-146C-C60D-8A6F21CCD3E6}"/>
              </a:ext>
            </a:extLst>
          </p:cNvPr>
          <p:cNvSpPr txBox="1"/>
          <p:nvPr/>
        </p:nvSpPr>
        <p:spPr>
          <a:xfrm>
            <a:off x="8373290" y="4700142"/>
            <a:ext cx="3657600" cy="982128"/>
          </a:xfrm>
          <a:prstGeom prst="rect">
            <a:avLst/>
          </a:prstGeom>
          <a:noFill/>
        </p:spPr>
        <p:txBody>
          <a:bodyPr wrap="square">
            <a:spAutoFit/>
          </a:bodyPr>
          <a:lstStyle/>
          <a:p>
            <a:pPr marL="0" marR="0" lvl="0" indent="0" algn="l" defTabSz="699557" rtl="0" eaLnBrk="1" fontAlgn="auto" latinLnBrk="0" hangingPunct="1">
              <a:lnSpc>
                <a:spcPct val="110000"/>
              </a:lnSpc>
              <a:spcBef>
                <a:spcPct val="20000"/>
              </a:spcBef>
              <a:spcAft>
                <a:spcPts val="0"/>
              </a:spcAft>
              <a:buClrTx/>
              <a:buSzPct val="90000"/>
              <a:buFontTx/>
              <a:buNone/>
              <a:tabLst/>
              <a:defRPr/>
            </a:pPr>
            <a:r>
              <a:rPr kumimoji="0" lang="en-US" sz="1600" b="0" i="1" u="none" strike="noStrike" kern="1200" cap="none" spc="0" normalizeH="0" baseline="0" noProof="0">
                <a:ln>
                  <a:noFill/>
                </a:ln>
                <a:solidFill>
                  <a:prstClr val="black"/>
                </a:solidFill>
                <a:effectLst/>
                <a:uLnTx/>
                <a:uFillTx/>
                <a:latin typeface="Segoe UI"/>
                <a:ea typeface="+mn-ea"/>
                <a:cs typeface="Arial" panose="020B0604020202020204" pitchFamily="34" charset="0"/>
              </a:rPr>
              <a:t>Brendon Kleinhans</a:t>
            </a:r>
          </a:p>
          <a:p>
            <a:pPr marL="0" marR="0" lvl="0" indent="0" algn="l" defTabSz="699557" rtl="0" eaLnBrk="1" fontAlgn="auto" latinLnBrk="0" hangingPunct="1">
              <a:lnSpc>
                <a:spcPct val="110000"/>
              </a:lnSpc>
              <a:spcBef>
                <a:spcPct val="20000"/>
              </a:spcBef>
              <a:spcAft>
                <a:spcPts val="0"/>
              </a:spcAft>
              <a:buClrTx/>
              <a:buSzPct val="90000"/>
              <a:buFontTx/>
              <a:buNone/>
              <a:tabLst/>
              <a:defRPr/>
            </a:pPr>
            <a:r>
              <a:rPr kumimoji="0" lang="en-US" sz="1600" b="0" i="1" u="none" strike="noStrike" kern="1200" cap="none" spc="0" normalizeH="0" baseline="0" noProof="0">
                <a:ln>
                  <a:noFill/>
                </a:ln>
                <a:solidFill>
                  <a:prstClr val="black"/>
                </a:solidFill>
                <a:effectLst/>
                <a:uLnTx/>
                <a:uFillTx/>
                <a:latin typeface="Segoe UI"/>
                <a:ea typeface="+mn-ea"/>
                <a:cs typeface="Arial" panose="020B0604020202020204" pitchFamily="34" charset="0"/>
              </a:rPr>
              <a:t>Development Departmental Lead</a:t>
            </a:r>
            <a:endParaRPr kumimoji="0" lang="en-US" sz="1600" b="0" i="0"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a:p>
            <a:pPr marL="0" marR="0" lvl="0" indent="0" algn="l" defTabSz="699557" rtl="0" eaLnBrk="1" fontAlgn="auto" latinLnBrk="0" hangingPunct="1">
              <a:lnSpc>
                <a:spcPct val="11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prstClr val="black"/>
                </a:solidFill>
                <a:effectLst/>
                <a:uLnTx/>
                <a:uFillTx/>
                <a:latin typeface="Segoe UI"/>
                <a:ea typeface="+mn-lt"/>
                <a:cs typeface="Segoe UI"/>
                <a:hlinkClick r:id="rId6"/>
              </a:rPr>
              <a:t>https://aka.ms/qode-case-study</a:t>
            </a:r>
            <a:r>
              <a:rPr kumimoji="0" lang="en-US" sz="1600" b="0" i="0" u="none" strike="noStrike" kern="1200" cap="none" spc="0" normalizeH="0" baseline="0" noProof="0">
                <a:ln>
                  <a:noFill/>
                </a:ln>
                <a:solidFill>
                  <a:prstClr val="black"/>
                </a:solidFill>
                <a:effectLst/>
                <a:uLnTx/>
                <a:uFillTx/>
                <a:latin typeface="Segoe UI"/>
                <a:ea typeface="+mn-lt"/>
                <a:cs typeface="Segoe UI"/>
              </a:rPr>
              <a:t> </a:t>
            </a:r>
          </a:p>
        </p:txBody>
      </p:sp>
      <p:sp>
        <p:nvSpPr>
          <p:cNvPr id="10" name="TextBox 9">
            <a:extLst>
              <a:ext uri="{FF2B5EF4-FFF2-40B4-BE49-F238E27FC236}">
                <a16:creationId xmlns:a16="http://schemas.microsoft.com/office/drawing/2014/main" id="{8E396CFF-3940-0475-C0F2-E8C8A63093AC}"/>
              </a:ext>
            </a:extLst>
          </p:cNvPr>
          <p:cNvSpPr txBox="1"/>
          <p:nvPr/>
        </p:nvSpPr>
        <p:spPr>
          <a:xfrm>
            <a:off x="4214123" y="4696575"/>
            <a:ext cx="3987157" cy="932884"/>
          </a:xfrm>
          <a:prstGeom prst="rect">
            <a:avLst/>
          </a:prstGeom>
          <a:noFill/>
        </p:spPr>
        <p:txBody>
          <a:bodyPr wrap="square">
            <a:spAutoFit/>
          </a:bodyPr>
          <a:lstStyle/>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1" u="none" strike="noStrike" kern="1200" cap="none" spc="0" normalizeH="0" baseline="0" noProof="0">
                <a:ln>
                  <a:noFill/>
                </a:ln>
                <a:solidFill>
                  <a:prstClr val="black"/>
                </a:solidFill>
                <a:effectLst/>
                <a:uLnTx/>
                <a:uFillTx/>
                <a:latin typeface="Segoe UI"/>
                <a:ea typeface="+mn-ea"/>
                <a:cs typeface="Segoe UI" panose="020B0502040204020203" pitchFamily="34" charset="0"/>
              </a:rPr>
              <a:t>Thorsten </a:t>
            </a:r>
            <a:r>
              <a:rPr kumimoji="0" lang="en-US" sz="1600" b="0" i="1" u="none" strike="noStrike" kern="1200" cap="none" spc="0" normalizeH="0" baseline="0" noProof="0" err="1">
                <a:ln>
                  <a:noFill/>
                </a:ln>
                <a:solidFill>
                  <a:prstClr val="black"/>
                </a:solidFill>
                <a:effectLst/>
                <a:uLnTx/>
                <a:uFillTx/>
                <a:latin typeface="Segoe UI"/>
                <a:ea typeface="+mn-ea"/>
                <a:cs typeface="Segoe UI" panose="020B0502040204020203" pitchFamily="34" charset="0"/>
              </a:rPr>
              <a:t>Stremlau</a:t>
            </a:r>
            <a:endParaRPr kumimoji="0" lang="en-US" sz="1600" b="0" i="1"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1" u="none" strike="noStrike" kern="1200" cap="none" spc="0" normalizeH="0" baseline="0" noProof="0">
                <a:ln>
                  <a:noFill/>
                </a:ln>
                <a:solidFill>
                  <a:prstClr val="black"/>
                </a:solidFill>
                <a:effectLst/>
                <a:uLnTx/>
                <a:uFillTx/>
                <a:latin typeface="Segoe UI"/>
                <a:ea typeface="+mn-ea"/>
                <a:cs typeface="Segoe UI" panose="020B0502040204020203" pitchFamily="34" charset="0"/>
              </a:rPr>
              <a:t>CTO Commercial Intelligent Devices Group</a:t>
            </a:r>
          </a:p>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prstClr val="black"/>
                </a:solidFill>
                <a:effectLst/>
                <a:uLnTx/>
                <a:uFillTx/>
                <a:latin typeface="Segoe UI"/>
                <a:ea typeface="+mn-lt"/>
                <a:cs typeface="Segoe UI"/>
                <a:hlinkClick r:id="rId7"/>
              </a:rPr>
              <a:t>https://aka.ms/lenovo-case-study</a:t>
            </a:r>
            <a:r>
              <a:rPr kumimoji="0" lang="en-US" sz="1600" b="0" i="0" u="none" strike="noStrike" kern="1200" cap="none" spc="0" normalizeH="0" baseline="0" noProof="0">
                <a:ln>
                  <a:noFill/>
                </a:ln>
                <a:solidFill>
                  <a:prstClr val="black"/>
                </a:solidFill>
                <a:effectLst/>
                <a:uLnTx/>
                <a:uFillTx/>
                <a:latin typeface="Segoe UI"/>
                <a:ea typeface="+mn-lt"/>
                <a:cs typeface="Segoe UI"/>
              </a:rPr>
              <a:t> </a:t>
            </a:r>
            <a:endParaRPr kumimoji="0" lang="en-US" sz="2400" b="0" i="0" u="none" strike="noStrike" kern="1200" cap="none" spc="0" normalizeH="0" baseline="0" noProof="0">
              <a:ln>
                <a:noFill/>
              </a:ln>
              <a:solidFill>
                <a:prstClr val="black"/>
              </a:solidFill>
              <a:effectLst/>
              <a:uLnTx/>
              <a:uFillTx/>
              <a:latin typeface="Segoe UI"/>
              <a:ea typeface="+mn-lt"/>
              <a:cs typeface="Segoe UI"/>
            </a:endParaRPr>
          </a:p>
        </p:txBody>
      </p:sp>
      <p:sp>
        <p:nvSpPr>
          <p:cNvPr id="11" name="TextBox 10">
            <a:extLst>
              <a:ext uri="{FF2B5EF4-FFF2-40B4-BE49-F238E27FC236}">
                <a16:creationId xmlns:a16="http://schemas.microsoft.com/office/drawing/2014/main" id="{0FB8290C-A040-CBDA-9B50-AD3E79AE5E94}"/>
              </a:ext>
            </a:extLst>
          </p:cNvPr>
          <p:cNvSpPr txBox="1"/>
          <p:nvPr/>
        </p:nvSpPr>
        <p:spPr>
          <a:xfrm>
            <a:off x="266569" y="4679992"/>
            <a:ext cx="3657600" cy="982128"/>
          </a:xfrm>
          <a:prstGeom prst="rect">
            <a:avLst/>
          </a:prstGeom>
          <a:noFill/>
        </p:spPr>
        <p:txBody>
          <a:bodyPr wrap="square">
            <a:spAutoFit/>
          </a:bodyPr>
          <a:lstStyle/>
          <a:p>
            <a:pPr marL="0" marR="0" lvl="0" indent="0" algn="l" defTabSz="699557" rtl="0" eaLnBrk="1" fontAlgn="auto" latinLnBrk="0" hangingPunct="1">
              <a:lnSpc>
                <a:spcPct val="110000"/>
              </a:lnSpc>
              <a:spcBef>
                <a:spcPct val="20000"/>
              </a:spcBef>
              <a:spcAft>
                <a:spcPts val="0"/>
              </a:spcAft>
              <a:buClrTx/>
              <a:buSzPct val="90000"/>
              <a:buFontTx/>
              <a:buNone/>
              <a:tabLst/>
              <a:defRPr/>
            </a:pPr>
            <a:r>
              <a:rPr kumimoji="0" lang="en-US" sz="1600" b="0" i="1" u="none" strike="noStrike" kern="1200" cap="none" spc="0" normalizeH="0" baseline="0" noProof="0">
                <a:ln>
                  <a:noFill/>
                </a:ln>
                <a:solidFill>
                  <a:prstClr val="black"/>
                </a:solidFill>
                <a:effectLst/>
                <a:uLnTx/>
                <a:uFillTx/>
                <a:latin typeface="Segoe UI"/>
                <a:ea typeface="+mn-ea"/>
                <a:cs typeface="Arial" panose="020B0604020202020204" pitchFamily="34" charset="0"/>
              </a:rPr>
              <a:t>Andrew Smith</a:t>
            </a:r>
          </a:p>
          <a:p>
            <a:pPr marL="0" marR="0" lvl="0" indent="0" algn="l" defTabSz="699557" rtl="0" eaLnBrk="1" fontAlgn="auto" latinLnBrk="0" hangingPunct="1">
              <a:lnSpc>
                <a:spcPct val="110000"/>
              </a:lnSpc>
              <a:spcBef>
                <a:spcPct val="20000"/>
              </a:spcBef>
              <a:spcAft>
                <a:spcPts val="0"/>
              </a:spcAft>
              <a:buClrTx/>
              <a:buSzPct val="90000"/>
              <a:buFontTx/>
              <a:buNone/>
              <a:tabLst/>
              <a:defRPr/>
            </a:pPr>
            <a:r>
              <a:rPr kumimoji="0" lang="en-US" sz="1600" b="0" i="1" u="none" strike="noStrike" kern="1200" cap="none" spc="0" normalizeH="0" baseline="0" noProof="0">
                <a:ln>
                  <a:noFill/>
                </a:ln>
                <a:solidFill>
                  <a:prstClr val="black"/>
                </a:solidFill>
                <a:effectLst/>
                <a:uLnTx/>
                <a:uFillTx/>
                <a:latin typeface="Segoe UI"/>
                <a:ea typeface="+mn-ea"/>
                <a:cs typeface="Arial" panose="020B0604020202020204" pitchFamily="34" charset="0"/>
              </a:rPr>
              <a:t>Chief Technology Officer</a:t>
            </a:r>
            <a:endParaRPr kumimoji="0" lang="en-US" sz="1600" b="0" i="0" u="none" strike="noStrike" kern="1200" cap="none" spc="0" normalizeH="0" baseline="0" noProof="0">
              <a:ln>
                <a:noFill/>
              </a:ln>
              <a:solidFill>
                <a:prstClr val="black"/>
              </a:solidFill>
              <a:effectLst/>
              <a:uLnTx/>
              <a:uFillTx/>
              <a:latin typeface="Segoe UI"/>
              <a:ea typeface="+mn-ea"/>
              <a:cs typeface="Arial" panose="020B0604020202020204" pitchFamily="34" charset="0"/>
            </a:endParaRPr>
          </a:p>
          <a:p>
            <a:pPr marL="0" marR="0" lvl="0" indent="0" algn="l" defTabSz="699557" rtl="0" eaLnBrk="1" fontAlgn="auto" latinLnBrk="0" hangingPunct="1">
              <a:lnSpc>
                <a:spcPct val="11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prstClr val="black"/>
                </a:solidFill>
                <a:effectLst/>
                <a:uLnTx/>
                <a:uFillTx/>
                <a:latin typeface="Segoe UI"/>
                <a:ea typeface="+mn-lt"/>
                <a:cs typeface="Segoe UI"/>
                <a:hlinkClick r:id="rId8"/>
              </a:rPr>
              <a:t>https://aka.ms/rtgs-case-study</a:t>
            </a:r>
            <a:r>
              <a:rPr kumimoji="0" lang="en-US" sz="1600" b="0" i="0" u="none" strike="noStrike" kern="1200" cap="none" spc="0" normalizeH="0" baseline="0" noProof="0">
                <a:ln>
                  <a:noFill/>
                </a:ln>
                <a:solidFill>
                  <a:prstClr val="black"/>
                </a:solidFill>
                <a:effectLst/>
                <a:uLnTx/>
                <a:uFillTx/>
                <a:latin typeface="Segoe UI"/>
                <a:ea typeface="+mn-lt"/>
                <a:cs typeface="Segoe UI"/>
              </a:rPr>
              <a:t> </a:t>
            </a:r>
          </a:p>
        </p:txBody>
      </p:sp>
    </p:spTree>
    <p:extLst>
      <p:ext uri="{BB962C8B-B14F-4D97-AF65-F5344CB8AC3E}">
        <p14:creationId xmlns:p14="http://schemas.microsoft.com/office/powerpoint/2010/main" val="38626903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A21DE-8185-04EF-F25E-6B58DA9D64B1}"/>
              </a:ext>
            </a:extLst>
          </p:cNvPr>
          <p:cNvSpPr>
            <a:spLocks noGrp="1"/>
          </p:cNvSpPr>
          <p:nvPr>
            <p:ph type="title"/>
          </p:nvPr>
        </p:nvSpPr>
        <p:spPr>
          <a:xfrm>
            <a:off x="585216" y="2300715"/>
            <a:ext cx="8482584" cy="1231106"/>
          </a:xfrm>
        </p:spPr>
        <p:txBody>
          <a:bodyPr/>
          <a:lstStyle/>
          <a:p>
            <a:r>
              <a:rPr lang="en-US" dirty="0"/>
              <a:t>Demo:</a:t>
            </a:r>
            <a:br>
              <a:rPr lang="en-US" dirty="0"/>
            </a:br>
            <a:r>
              <a:rPr lang="en-US" dirty="0"/>
              <a:t>Ledger in SQL Server</a:t>
            </a:r>
          </a:p>
        </p:txBody>
      </p:sp>
      <p:sp>
        <p:nvSpPr>
          <p:cNvPr id="5" name="Text Placeholder 4">
            <a:extLst>
              <a:ext uri="{FF2B5EF4-FFF2-40B4-BE49-F238E27FC236}">
                <a16:creationId xmlns:a16="http://schemas.microsoft.com/office/drawing/2014/main" id="{FDC004A6-81D2-1B57-31A9-6AD88945291D}"/>
              </a:ext>
            </a:extLst>
          </p:cNvPr>
          <p:cNvSpPr>
            <a:spLocks noGrp="1"/>
          </p:cNvSpPr>
          <p:nvPr>
            <p:ph type="body" sz="quarter" idx="12"/>
          </p:nvPr>
        </p:nvSpPr>
        <p:spPr/>
        <p:txBody>
          <a:bodyPr/>
          <a:lstStyle/>
          <a:p>
            <a:endParaRPr lang="en-BE"/>
          </a:p>
        </p:txBody>
      </p:sp>
    </p:spTree>
    <p:extLst>
      <p:ext uri="{BB962C8B-B14F-4D97-AF65-F5344CB8AC3E}">
        <p14:creationId xmlns:p14="http://schemas.microsoft.com/office/powerpoint/2010/main" val="347667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tor writing on tablet with pen">
            <a:extLst>
              <a:ext uri="{FF2B5EF4-FFF2-40B4-BE49-F238E27FC236}">
                <a16:creationId xmlns:a16="http://schemas.microsoft.com/office/drawing/2014/main" id="{A2CEC02D-6D24-37CE-6AAB-DE570B4E2AAB}"/>
              </a:ext>
            </a:extLst>
          </p:cNvPr>
          <p:cNvPicPr>
            <a:picLocks noChangeAspect="1"/>
          </p:cNvPicPr>
          <p:nvPr/>
        </p:nvPicPr>
        <p:blipFill rotWithShape="1">
          <a:blip r:embed="rId3"/>
          <a:srcRect l="29333"/>
          <a:stretch/>
        </p:blipFill>
        <p:spPr>
          <a:xfrm>
            <a:off x="20" y="10"/>
            <a:ext cx="12191980" cy="6857990"/>
          </a:xfrm>
          <a:prstGeom prst="rect">
            <a:avLst/>
          </a:prstGeom>
          <a:noFill/>
        </p:spPr>
      </p:pic>
      <p:sp>
        <p:nvSpPr>
          <p:cNvPr id="10" name="Title 2">
            <a:extLst>
              <a:ext uri="{FF2B5EF4-FFF2-40B4-BE49-F238E27FC236}">
                <a16:creationId xmlns:a16="http://schemas.microsoft.com/office/drawing/2014/main" id="{E66731AE-66B8-1165-FE98-73948312568A}"/>
              </a:ext>
            </a:extLst>
          </p:cNvPr>
          <p:cNvSpPr>
            <a:spLocks noGrp="1"/>
          </p:cNvSpPr>
          <p:nvPr>
            <p:ph type="title"/>
          </p:nvPr>
        </p:nvSpPr>
        <p:spPr/>
        <p:txBody>
          <a:bodyPr/>
          <a:lstStyle/>
          <a:p>
            <a:r>
              <a:rPr lang="en-US"/>
              <a:t>Contoso Clinic</a:t>
            </a:r>
          </a:p>
        </p:txBody>
      </p:sp>
    </p:spTree>
    <p:extLst>
      <p:ext uri="{BB962C8B-B14F-4D97-AF65-F5344CB8AC3E}">
        <p14:creationId xmlns:p14="http://schemas.microsoft.com/office/powerpoint/2010/main" val="5220056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A9AE-15ED-89C8-8E93-BDE5BE49A534}"/>
              </a:ext>
            </a:extLst>
          </p:cNvPr>
          <p:cNvSpPr>
            <a:spLocks noGrp="1"/>
          </p:cNvSpPr>
          <p:nvPr>
            <p:ph type="title"/>
          </p:nvPr>
        </p:nvSpPr>
        <p:spPr>
          <a:xfrm>
            <a:off x="588263" y="2896801"/>
            <a:ext cx="3590037" cy="1661993"/>
          </a:xfrm>
        </p:spPr>
        <p:txBody>
          <a:bodyPr wrap="square" anchor="t">
            <a:normAutofit/>
          </a:bodyPr>
          <a:lstStyle/>
          <a:p>
            <a:r>
              <a:rPr lang="en-US" dirty="0"/>
              <a:t>Meet…</a:t>
            </a:r>
            <a:endParaRPr lang="en-BE" dirty="0"/>
          </a:p>
        </p:txBody>
      </p:sp>
      <p:pic>
        <p:nvPicPr>
          <p:cNvPr id="3" name="Picture 2" descr="Businessman holding sign">
            <a:extLst>
              <a:ext uri="{FF2B5EF4-FFF2-40B4-BE49-F238E27FC236}">
                <a16:creationId xmlns:a16="http://schemas.microsoft.com/office/drawing/2014/main" id="{71C01116-4367-680A-88BA-F78843E0FBCC}"/>
              </a:ext>
            </a:extLst>
          </p:cNvPr>
          <p:cNvPicPr>
            <a:picLocks noChangeAspect="1"/>
          </p:cNvPicPr>
          <p:nvPr/>
        </p:nvPicPr>
        <p:blipFill>
          <a:blip r:embed="rId3"/>
          <a:stretch>
            <a:fillRect/>
          </a:stretch>
        </p:blipFill>
        <p:spPr>
          <a:xfrm>
            <a:off x="10057262" y="2058201"/>
            <a:ext cx="1283837" cy="2707760"/>
          </a:xfrm>
          <a:prstGeom prst="rect">
            <a:avLst/>
          </a:prstGeom>
        </p:spPr>
      </p:pic>
      <p:pic>
        <p:nvPicPr>
          <p:cNvPr id="4" name="Picture 3" descr="Woman in wheelchair holding sign">
            <a:extLst>
              <a:ext uri="{FF2B5EF4-FFF2-40B4-BE49-F238E27FC236}">
                <a16:creationId xmlns:a16="http://schemas.microsoft.com/office/drawing/2014/main" id="{226F11F5-1B87-D402-BA7F-4D6A1F3C4067}"/>
              </a:ext>
            </a:extLst>
          </p:cNvPr>
          <p:cNvPicPr>
            <a:picLocks noChangeAspect="1"/>
          </p:cNvPicPr>
          <p:nvPr/>
        </p:nvPicPr>
        <p:blipFill>
          <a:blip r:embed="rId4"/>
          <a:stretch>
            <a:fillRect/>
          </a:stretch>
        </p:blipFill>
        <p:spPr>
          <a:xfrm>
            <a:off x="4461762" y="2128339"/>
            <a:ext cx="1299868" cy="2637621"/>
          </a:xfrm>
          <a:prstGeom prst="rect">
            <a:avLst/>
          </a:prstGeom>
        </p:spPr>
      </p:pic>
      <p:sp>
        <p:nvSpPr>
          <p:cNvPr id="5" name="Text Placeholder 2">
            <a:extLst>
              <a:ext uri="{FF2B5EF4-FFF2-40B4-BE49-F238E27FC236}">
                <a16:creationId xmlns:a16="http://schemas.microsoft.com/office/drawing/2014/main" id="{8E1B1060-8927-26B4-B84E-D084D05ABE09}"/>
              </a:ext>
            </a:extLst>
          </p:cNvPr>
          <p:cNvSpPr txBox="1">
            <a:spLocks/>
          </p:cNvSpPr>
          <p:nvPr/>
        </p:nvSpPr>
        <p:spPr>
          <a:xfrm rot="195866">
            <a:off x="4522956" y="2766415"/>
            <a:ext cx="1059453" cy="4086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24937">
              <a:buNone/>
              <a:defRPr/>
            </a:pPr>
            <a:r>
              <a:rPr lang="en-US" sz="1600" kern="1200" spc="0" baseline="0" dirty="0">
                <a:solidFill>
                  <a:srgbClr val="091F2C"/>
                </a:solidFill>
                <a:latin typeface="Segoe UI"/>
                <a:ea typeface="+mn-ea"/>
                <a:cs typeface="Segoe UI" panose="020B0502040204020203" pitchFamily="34" charset="0"/>
              </a:rPr>
              <a:t>Christina</a:t>
            </a:r>
          </a:p>
          <a:p>
            <a:pPr marL="0" indent="0" algn="ctr" defTabSz="624937">
              <a:buNone/>
              <a:defRPr/>
            </a:pPr>
            <a:r>
              <a:rPr lang="en-US" sz="1100" kern="1200" spc="0" baseline="0" dirty="0">
                <a:solidFill>
                  <a:srgbClr val="091F2C"/>
                </a:solidFill>
                <a:latin typeface="Segoe UI"/>
                <a:ea typeface="+mn-ea"/>
                <a:cs typeface="Segoe UI" panose="020B0502040204020203" pitchFamily="34" charset="0"/>
              </a:rPr>
              <a:t>(Patient)</a:t>
            </a:r>
            <a:endParaRPr kumimoji="0" lang="en-US" sz="1400" b="0" i="0" u="none" strike="noStrike" kern="1200" cap="none" spc="0" normalizeH="0" baseline="0" noProof="0" dirty="0">
              <a:ln>
                <a:noFill/>
              </a:ln>
              <a:solidFill>
                <a:srgbClr val="091F2C"/>
              </a:solidFill>
              <a:effectLst/>
              <a:uLnTx/>
              <a:uFillTx/>
              <a:latin typeface="Segoe UI"/>
              <a:ea typeface="+mn-ea"/>
              <a:cs typeface="Segoe UI" panose="020B0502040204020203" pitchFamily="34" charset="0"/>
            </a:endParaRPr>
          </a:p>
        </p:txBody>
      </p:sp>
      <p:sp>
        <p:nvSpPr>
          <p:cNvPr id="6" name="Text Placeholder 2">
            <a:extLst>
              <a:ext uri="{FF2B5EF4-FFF2-40B4-BE49-F238E27FC236}">
                <a16:creationId xmlns:a16="http://schemas.microsoft.com/office/drawing/2014/main" id="{28E43264-D5C5-29E8-D8ED-7C18877213BC}"/>
              </a:ext>
            </a:extLst>
          </p:cNvPr>
          <p:cNvSpPr txBox="1">
            <a:spLocks/>
          </p:cNvSpPr>
          <p:nvPr/>
        </p:nvSpPr>
        <p:spPr>
          <a:xfrm>
            <a:off x="7205082" y="2718913"/>
            <a:ext cx="739923" cy="4086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24937">
              <a:buNone/>
              <a:defRPr/>
            </a:pPr>
            <a:r>
              <a:rPr lang="en-US" sz="1876" kern="1200" spc="0" baseline="0">
                <a:solidFill>
                  <a:srgbClr val="091F2C"/>
                </a:solidFill>
                <a:latin typeface="Segoe UI"/>
                <a:ea typeface="+mn-ea"/>
                <a:cs typeface="Segoe UI" panose="020B0502040204020203" pitchFamily="34" charset="0"/>
              </a:rPr>
              <a:t>Betty</a:t>
            </a:r>
            <a:endParaRPr kumimoji="0" lang="en-US" sz="28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p:txBody>
      </p:sp>
      <p:sp>
        <p:nvSpPr>
          <p:cNvPr id="7" name="Text Placeholder 2">
            <a:extLst>
              <a:ext uri="{FF2B5EF4-FFF2-40B4-BE49-F238E27FC236}">
                <a16:creationId xmlns:a16="http://schemas.microsoft.com/office/drawing/2014/main" id="{F641AC91-AADB-4BE2-15E8-EB013E1DF758}"/>
              </a:ext>
            </a:extLst>
          </p:cNvPr>
          <p:cNvSpPr txBox="1">
            <a:spLocks/>
          </p:cNvSpPr>
          <p:nvPr/>
        </p:nvSpPr>
        <p:spPr>
          <a:xfrm rot="21435548">
            <a:off x="10206924" y="2774737"/>
            <a:ext cx="1059453" cy="4086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24937">
              <a:buNone/>
              <a:defRPr/>
            </a:pPr>
            <a:r>
              <a:rPr lang="en-US" sz="1876" kern="1200" spc="0" baseline="0">
                <a:solidFill>
                  <a:srgbClr val="091F2C"/>
                </a:solidFill>
                <a:latin typeface="Segoe UI"/>
                <a:ea typeface="+mn-ea"/>
                <a:cs typeface="Segoe UI" panose="020B0502040204020203" pitchFamily="34" charset="0"/>
              </a:rPr>
              <a:t>Michael</a:t>
            </a:r>
          </a:p>
          <a:p>
            <a:pPr marL="0" indent="0" algn="ctr" defTabSz="624937">
              <a:buNone/>
              <a:defRPr/>
            </a:pPr>
            <a:r>
              <a:rPr lang="en-US" sz="1340" kern="1200" spc="0" baseline="0">
                <a:solidFill>
                  <a:srgbClr val="091F2C"/>
                </a:solidFill>
                <a:latin typeface="Segoe UI"/>
                <a:ea typeface="+mn-ea"/>
                <a:cs typeface="Segoe UI" panose="020B0502040204020203" pitchFamily="34" charset="0"/>
              </a:rPr>
              <a:t>(Auditor)</a:t>
            </a:r>
            <a:endParaRPr kumimoji="0" lang="en-US" sz="28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p:txBody>
      </p:sp>
      <p:sp>
        <p:nvSpPr>
          <p:cNvPr id="8" name="Text Placeholder 2">
            <a:extLst>
              <a:ext uri="{FF2B5EF4-FFF2-40B4-BE49-F238E27FC236}">
                <a16:creationId xmlns:a16="http://schemas.microsoft.com/office/drawing/2014/main" id="{8298EEDE-8D73-C7A9-C062-4800E7A0AAA1}"/>
              </a:ext>
            </a:extLst>
          </p:cNvPr>
          <p:cNvSpPr txBox="1">
            <a:spLocks/>
          </p:cNvSpPr>
          <p:nvPr/>
        </p:nvSpPr>
        <p:spPr>
          <a:xfrm rot="21404911">
            <a:off x="6969312" y="2751689"/>
            <a:ext cx="800254" cy="4086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24937">
              <a:buNone/>
              <a:defRPr/>
            </a:pPr>
            <a:r>
              <a:rPr lang="en-US" sz="1876" kern="1200" spc="0" baseline="0">
                <a:solidFill>
                  <a:srgbClr val="091F2C"/>
                </a:solidFill>
                <a:latin typeface="Segoe UI"/>
                <a:ea typeface="+mn-ea"/>
                <a:cs typeface="Segoe UI" panose="020B0502040204020203" pitchFamily="34" charset="0"/>
              </a:rPr>
              <a:t>Betty</a:t>
            </a:r>
            <a:endParaRPr kumimoji="0" lang="en-US" sz="28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p:txBody>
      </p:sp>
      <p:pic>
        <p:nvPicPr>
          <p:cNvPr id="9" name="Picture 8" descr="Male student holding sign smiling">
            <a:extLst>
              <a:ext uri="{FF2B5EF4-FFF2-40B4-BE49-F238E27FC236}">
                <a16:creationId xmlns:a16="http://schemas.microsoft.com/office/drawing/2014/main" id="{99AFA8E6-D254-966C-1100-8C500AFF9C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4469" y="2058200"/>
            <a:ext cx="1310065" cy="2707760"/>
          </a:xfrm>
          <a:prstGeom prst="rect">
            <a:avLst/>
          </a:prstGeom>
        </p:spPr>
      </p:pic>
      <p:sp>
        <p:nvSpPr>
          <p:cNvPr id="10" name="Text Placeholder 2">
            <a:extLst>
              <a:ext uri="{FF2B5EF4-FFF2-40B4-BE49-F238E27FC236}">
                <a16:creationId xmlns:a16="http://schemas.microsoft.com/office/drawing/2014/main" id="{85A400CC-CAE5-C2C7-82FB-AD8D152AC4F9}"/>
              </a:ext>
            </a:extLst>
          </p:cNvPr>
          <p:cNvSpPr txBox="1">
            <a:spLocks/>
          </p:cNvSpPr>
          <p:nvPr/>
        </p:nvSpPr>
        <p:spPr>
          <a:xfrm rot="21390878">
            <a:off x="8609374" y="2823504"/>
            <a:ext cx="800254" cy="4086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24937">
              <a:buNone/>
              <a:defRPr/>
            </a:pPr>
            <a:r>
              <a:rPr lang="en-US" sz="1876" kern="1200" spc="0" baseline="0">
                <a:solidFill>
                  <a:srgbClr val="091F2C"/>
                </a:solidFill>
                <a:latin typeface="Segoe UI"/>
                <a:ea typeface="+mn-ea"/>
                <a:cs typeface="Segoe UI" panose="020B0502040204020203" pitchFamily="34" charset="0"/>
              </a:rPr>
              <a:t>John</a:t>
            </a:r>
            <a:br>
              <a:rPr lang="en-US" sz="1876" kern="1200" spc="0" baseline="0">
                <a:solidFill>
                  <a:srgbClr val="091F2C"/>
                </a:solidFill>
                <a:latin typeface="Segoe UI"/>
                <a:ea typeface="+mn-ea"/>
                <a:cs typeface="Segoe UI" panose="020B0502040204020203" pitchFamily="34" charset="0"/>
              </a:rPr>
            </a:br>
            <a:r>
              <a:rPr lang="en-US" sz="1340" kern="1200" spc="0" baseline="0">
                <a:solidFill>
                  <a:srgbClr val="091F2C"/>
                </a:solidFill>
                <a:latin typeface="Segoe UI"/>
                <a:ea typeface="+mn-ea"/>
                <a:cs typeface="Segoe UI" panose="020B0502040204020203" pitchFamily="34" charset="0"/>
              </a:rPr>
              <a:t>(DBA)</a:t>
            </a:r>
            <a:endParaRPr kumimoji="0" lang="en-US" sz="28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p:txBody>
      </p:sp>
      <p:pic>
        <p:nvPicPr>
          <p:cNvPr id="11" name="Picture 10" descr="Doctor holding sign">
            <a:extLst>
              <a:ext uri="{FF2B5EF4-FFF2-40B4-BE49-F238E27FC236}">
                <a16:creationId xmlns:a16="http://schemas.microsoft.com/office/drawing/2014/main" id="{56D2B1BD-05B4-F38C-2FE3-BF9764980C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2799" y="2128338"/>
            <a:ext cx="1878941" cy="2671462"/>
          </a:xfrm>
          <a:prstGeom prst="rect">
            <a:avLst/>
          </a:prstGeom>
        </p:spPr>
      </p:pic>
      <p:sp>
        <p:nvSpPr>
          <p:cNvPr id="12" name="Text Placeholder 2">
            <a:extLst>
              <a:ext uri="{FF2B5EF4-FFF2-40B4-BE49-F238E27FC236}">
                <a16:creationId xmlns:a16="http://schemas.microsoft.com/office/drawing/2014/main" id="{2F42B4B9-EB90-CA98-12C6-87080930FE20}"/>
              </a:ext>
            </a:extLst>
          </p:cNvPr>
          <p:cNvSpPr txBox="1">
            <a:spLocks/>
          </p:cNvSpPr>
          <p:nvPr/>
        </p:nvSpPr>
        <p:spPr>
          <a:xfrm>
            <a:off x="6503001" y="2864501"/>
            <a:ext cx="800254" cy="4086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24937">
              <a:buNone/>
              <a:defRPr/>
            </a:pPr>
            <a:r>
              <a:rPr lang="en-US" sz="1876" kern="1200" spc="0" baseline="0">
                <a:solidFill>
                  <a:srgbClr val="091F2C"/>
                </a:solidFill>
                <a:latin typeface="Segoe UI"/>
                <a:ea typeface="+mn-ea"/>
                <a:cs typeface="Segoe UI" panose="020B0502040204020203" pitchFamily="34" charset="0"/>
              </a:rPr>
              <a:t>Betty</a:t>
            </a:r>
          </a:p>
          <a:p>
            <a:pPr marL="0" indent="0" defTabSz="624937">
              <a:buNone/>
              <a:defRPr/>
            </a:pPr>
            <a:r>
              <a:rPr lang="en-US" sz="1340" kern="1200" spc="0" baseline="0">
                <a:solidFill>
                  <a:srgbClr val="091F2C"/>
                </a:solidFill>
                <a:latin typeface="Segoe UI"/>
                <a:ea typeface="+mn-ea"/>
                <a:cs typeface="Segoe UI" panose="020B0502040204020203" pitchFamily="34" charset="0"/>
              </a:rPr>
              <a:t>(Nurse)</a:t>
            </a:r>
            <a:endParaRPr kumimoji="0" lang="en-US" sz="28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8840339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8263" y="588963"/>
            <a:ext cx="4158362" cy="2535236"/>
          </a:xfrm>
        </p:spPr>
        <p:txBody>
          <a:bodyPr wrap="square" anchor="b">
            <a:normAutofit/>
          </a:bodyPr>
          <a:lstStyle/>
          <a:p>
            <a:r>
              <a:rPr lang="en-US" dirty="0"/>
              <a:t>Wrap-up</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0"/>
          </p:nvPr>
        </p:nvSpPr>
        <p:spPr>
          <a:xfrm>
            <a:off x="584200" y="3535540"/>
            <a:ext cx="4358861" cy="2733497"/>
          </a:xfrm>
        </p:spPr>
        <p:txBody>
          <a:bodyPr wrap="square">
            <a:normAutofit/>
          </a:bodyPr>
          <a:lstStyle/>
          <a:p>
            <a:r>
              <a:rPr lang="en-US" dirty="0"/>
              <a:t>Data confidentiality controls </a:t>
            </a:r>
          </a:p>
          <a:p>
            <a:pPr lvl="1"/>
            <a:r>
              <a:rPr lang="en-US" sz="2200" dirty="0"/>
              <a:t>Transparent Database Encryption</a:t>
            </a:r>
          </a:p>
          <a:p>
            <a:pPr lvl="1"/>
            <a:r>
              <a:rPr lang="en-US" sz="2200" dirty="0"/>
              <a:t>Always Encrypted</a:t>
            </a:r>
          </a:p>
          <a:p>
            <a:r>
              <a:rPr lang="en-US" dirty="0"/>
              <a:t>Data integrity controls</a:t>
            </a:r>
          </a:p>
          <a:p>
            <a:pPr lvl="1"/>
            <a:r>
              <a:rPr lang="en-US" sz="2200" dirty="0"/>
              <a:t>Ledger</a:t>
            </a:r>
          </a:p>
        </p:txBody>
      </p:sp>
      <p:pic>
        <p:nvPicPr>
          <p:cNvPr id="9" name="Picture 8" descr="Hourglass and a calendar">
            <a:extLst>
              <a:ext uri="{FF2B5EF4-FFF2-40B4-BE49-F238E27FC236}">
                <a16:creationId xmlns:a16="http://schemas.microsoft.com/office/drawing/2014/main" id="{8E77FA90-FD98-6E1B-D256-EAC4D79BE74A}"/>
              </a:ext>
            </a:extLst>
          </p:cNvPr>
          <p:cNvPicPr>
            <a:picLocks noChangeAspect="1"/>
          </p:cNvPicPr>
          <p:nvPr/>
        </p:nvPicPr>
        <p:blipFill>
          <a:blip r:embed="rId3"/>
          <a:srcRect l="16504" r="16504"/>
          <a:stretch/>
        </p:blipFill>
        <p:spPr>
          <a:xfrm>
            <a:off x="5334000" y="10"/>
            <a:ext cx="6858000" cy="6857990"/>
          </a:xfrm>
          <a:prstGeom prst="rect">
            <a:avLst/>
          </a:prstGeom>
          <a:noFill/>
        </p:spPr>
      </p:pic>
    </p:spTree>
    <p:extLst>
      <p:ext uri="{BB962C8B-B14F-4D97-AF65-F5344CB8AC3E}">
        <p14:creationId xmlns:p14="http://schemas.microsoft.com/office/powerpoint/2010/main" val="2271400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F41F89-8CF3-6777-037E-4EF7D72AC892}"/>
              </a:ext>
            </a:extLst>
          </p:cNvPr>
          <p:cNvSpPr>
            <a:spLocks noGrp="1"/>
          </p:cNvSpPr>
          <p:nvPr>
            <p:ph type="title"/>
          </p:nvPr>
        </p:nvSpPr>
        <p:spPr>
          <a:xfrm>
            <a:off x="-3" y="0"/>
            <a:ext cx="5669280" cy="6858000"/>
          </a:xfrm>
        </p:spPr>
        <p:txBody>
          <a:bodyPr wrap="square" anchor="ctr">
            <a:normAutofit/>
          </a:bodyPr>
          <a:lstStyle/>
          <a:p>
            <a:r>
              <a:rPr lang="en-US"/>
              <a:t>Protecting Data Through its Lifecycle</a:t>
            </a:r>
            <a:endParaRPr lang="en-BE"/>
          </a:p>
        </p:txBody>
      </p:sp>
      <p:grpSp>
        <p:nvGrpSpPr>
          <p:cNvPr id="131" name="Group 130" descr="Overview of existing encryption features">
            <a:extLst>
              <a:ext uri="{FF2B5EF4-FFF2-40B4-BE49-F238E27FC236}">
                <a16:creationId xmlns:a16="http://schemas.microsoft.com/office/drawing/2014/main" id="{132CDCF1-A2C0-B1A6-92B3-36905E37FEBE}"/>
              </a:ext>
            </a:extLst>
          </p:cNvPr>
          <p:cNvGrpSpPr/>
          <p:nvPr/>
        </p:nvGrpSpPr>
        <p:grpSpPr>
          <a:xfrm>
            <a:off x="0" y="1372513"/>
            <a:ext cx="12192000" cy="4112974"/>
            <a:chOff x="776428" y="1677992"/>
            <a:chExt cx="10380954" cy="3502017"/>
          </a:xfrm>
        </p:grpSpPr>
        <p:sp>
          <p:nvSpPr>
            <p:cNvPr id="69" name="Rectangle 68">
              <a:extLst>
                <a:ext uri="{FF2B5EF4-FFF2-40B4-BE49-F238E27FC236}">
                  <a16:creationId xmlns:a16="http://schemas.microsoft.com/office/drawing/2014/main" id="{6AD49E85-D5C4-1C77-9B80-42185BCBFE71}"/>
                </a:ext>
              </a:extLst>
            </p:cNvPr>
            <p:cNvSpPr/>
            <p:nvPr/>
          </p:nvSpPr>
          <p:spPr bwMode="auto">
            <a:xfrm>
              <a:off x="776428" y="1677992"/>
              <a:ext cx="10380953" cy="3502017"/>
            </a:xfrm>
            <a:prstGeom prst="rect">
              <a:avLst/>
            </a:prstGeom>
            <a:solidFill>
              <a:schemeClr val="bg1"/>
            </a:solidFill>
            <a:ln w="9525" cap="flat" cmpd="sng" algn="ctr">
              <a:noFill/>
              <a:prstDash val="solid"/>
            </a:ln>
            <a:effectLst>
              <a:outerShdw blurRad="152400" sx="102000" sy="102000" algn="ctr" rotWithShape="0">
                <a:prstClr val="black">
                  <a:alpha val="20000"/>
                </a:prstClr>
              </a:outerShdw>
            </a:effectLst>
          </p:spPr>
          <p:txBody>
            <a:bodyPr lIns="0" tIns="279781" rIns="0" bIns="0" rtlCol="0" anchor="t" anchorCtr="0"/>
            <a:lstStyle/>
            <a:p>
              <a:pPr algn="ctr" defTabSz="727389" fontAlgn="base">
                <a:spcBef>
                  <a:spcPct val="0"/>
                </a:spcBef>
                <a:spcAft>
                  <a:spcPts val="600"/>
                </a:spcAft>
                <a:defRPr/>
              </a:pPr>
              <a:r>
                <a:rPr lang="en-US" sz="1909" b="1" kern="0" spc="358">
                  <a:solidFill>
                    <a:srgbClr val="0078D4"/>
                  </a:solidFill>
                  <a:latin typeface="Segoe UI Semibold"/>
                  <a:ea typeface="+mn-ea"/>
                  <a:cs typeface="Arial" panose="020B0604020202020204" pitchFamily="34" charset="0"/>
                </a:rPr>
                <a:t>EXISTING</a:t>
              </a:r>
              <a:br>
                <a:rPr lang="en-US" sz="1909" b="1" kern="0" spc="358">
                  <a:solidFill>
                    <a:srgbClr val="0078D4"/>
                  </a:solidFill>
                  <a:latin typeface="Segoe UI Semibold"/>
                  <a:ea typeface="+mn-ea"/>
                  <a:cs typeface="Arial" panose="020B0604020202020204" pitchFamily="34" charset="0"/>
                </a:rPr>
              </a:br>
              <a:r>
                <a:rPr lang="en-US" sz="1909" b="1" kern="0" spc="358">
                  <a:solidFill>
                    <a:srgbClr val="0078D4"/>
                  </a:solidFill>
                  <a:latin typeface="Segoe UI Semibold"/>
                  <a:ea typeface="+mn-ea"/>
                  <a:cs typeface="Arial" panose="020B0604020202020204" pitchFamily="34" charset="0"/>
                </a:rPr>
                <a:t>ENCRYPTION</a:t>
              </a:r>
              <a:endParaRPr kumimoji="0" lang="en-US" sz="1632" b="1" i="0" u="none" strike="noStrike" kern="0" cap="none" spc="306" normalizeH="0" baseline="0" noProof="0">
                <a:ln>
                  <a:noFill/>
                </a:ln>
                <a:solidFill>
                  <a:srgbClr val="0078D4"/>
                </a:solidFill>
                <a:effectLst/>
                <a:uLnTx/>
                <a:uFillTx/>
                <a:latin typeface="Segoe UI Semibold"/>
                <a:ea typeface="+mn-ea"/>
                <a:cs typeface="Arial" panose="020B0604020202020204" pitchFamily="34" charset="0"/>
              </a:endParaRPr>
            </a:p>
          </p:txBody>
        </p:sp>
        <p:cxnSp>
          <p:nvCxnSpPr>
            <p:cNvPr id="70" name="Straight Connector 69">
              <a:extLst>
                <a:ext uri="{FF2B5EF4-FFF2-40B4-BE49-F238E27FC236}">
                  <a16:creationId xmlns:a16="http://schemas.microsoft.com/office/drawing/2014/main" id="{D21D5786-48CC-B1C2-5591-1FCB6A217951}"/>
                </a:ext>
              </a:extLst>
            </p:cNvPr>
            <p:cNvCxnSpPr>
              <a:cxnSpLocks/>
            </p:cNvCxnSpPr>
            <p:nvPr/>
          </p:nvCxnSpPr>
          <p:spPr>
            <a:xfrm>
              <a:off x="4406630" y="2589171"/>
              <a:ext cx="0" cy="2113565"/>
            </a:xfrm>
            <a:prstGeom prst="line">
              <a:avLst/>
            </a:prstGeom>
            <a:ln w="12700">
              <a:solidFill>
                <a:srgbClr val="50E6F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C883B8F2-C2E7-3A18-A0BF-B8592A44EBD2}"/>
                </a:ext>
              </a:extLst>
            </p:cNvPr>
            <p:cNvGrpSpPr/>
            <p:nvPr/>
          </p:nvGrpSpPr>
          <p:grpSpPr>
            <a:xfrm>
              <a:off x="1208619" y="2675302"/>
              <a:ext cx="477545" cy="557496"/>
              <a:chOff x="978348" y="3228053"/>
              <a:chExt cx="533046" cy="622291"/>
            </a:xfrm>
          </p:grpSpPr>
          <p:grpSp>
            <p:nvGrpSpPr>
              <p:cNvPr id="90" name="modern data warehouse" descr="modern data warehouse">
                <a:extLst>
                  <a:ext uri="{FF2B5EF4-FFF2-40B4-BE49-F238E27FC236}">
                    <a16:creationId xmlns:a16="http://schemas.microsoft.com/office/drawing/2014/main" id="{EED6CEDD-C671-133C-7B7D-D99AE1724973}"/>
                  </a:ext>
                </a:extLst>
              </p:cNvPr>
              <p:cNvGrpSpPr/>
              <p:nvPr/>
            </p:nvGrpSpPr>
            <p:grpSpPr>
              <a:xfrm>
                <a:off x="978348" y="3441846"/>
                <a:ext cx="408498" cy="408498"/>
                <a:chOff x="1684743" y="3947190"/>
                <a:chExt cx="418242" cy="418242"/>
              </a:xfrm>
            </p:grpSpPr>
            <p:sp>
              <p:nvSpPr>
                <p:cNvPr id="95" name="Freeform: Shape 94">
                  <a:extLst>
                    <a:ext uri="{FF2B5EF4-FFF2-40B4-BE49-F238E27FC236}">
                      <a16:creationId xmlns:a16="http://schemas.microsoft.com/office/drawing/2014/main" id="{C5DA7D3C-4A0F-202F-15E8-569AB66CDDCE}"/>
                    </a:ext>
                  </a:extLst>
                </p:cNvPr>
                <p:cNvSpPr/>
                <p:nvPr/>
              </p:nvSpPr>
              <p:spPr>
                <a:xfrm>
                  <a:off x="1684743" y="3947190"/>
                  <a:ext cx="418242" cy="418242"/>
                </a:xfrm>
                <a:custGeom>
                  <a:avLst/>
                  <a:gdLst>
                    <a:gd name="connsiteX0" fmla="*/ 1482 w 418243"/>
                    <a:gd name="connsiteY0" fmla="*/ 419725 h 418243"/>
                    <a:gd name="connsiteX1" fmla="*/ 419725 w 418243"/>
                    <a:gd name="connsiteY1" fmla="*/ 419725 h 418243"/>
                    <a:gd name="connsiteX2" fmla="*/ 419725 w 418243"/>
                    <a:gd name="connsiteY2" fmla="*/ 1482 h 418243"/>
                    <a:gd name="connsiteX3" fmla="*/ 1482 w 418243"/>
                    <a:gd name="connsiteY3" fmla="*/ 1482 h 418243"/>
                    <a:gd name="connsiteX4" fmla="*/ 1482 w 418243"/>
                    <a:gd name="connsiteY4" fmla="*/ 419725 h 41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243" h="418243">
                      <a:moveTo>
                        <a:pt x="1482" y="419725"/>
                      </a:moveTo>
                      <a:lnTo>
                        <a:pt x="419725" y="419725"/>
                      </a:lnTo>
                      <a:lnTo>
                        <a:pt x="419725" y="1482"/>
                      </a:lnTo>
                      <a:lnTo>
                        <a:pt x="1482" y="1482"/>
                      </a:lnTo>
                      <a:lnTo>
                        <a:pt x="1482" y="419725"/>
                      </a:lnTo>
                      <a:close/>
                    </a:path>
                  </a:pathLst>
                </a:custGeom>
                <a:solidFill>
                  <a:srgbClr val="0078D4"/>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96" name="Freeform: Shape 95">
                  <a:extLst>
                    <a:ext uri="{FF2B5EF4-FFF2-40B4-BE49-F238E27FC236}">
                      <a16:creationId xmlns:a16="http://schemas.microsoft.com/office/drawing/2014/main" id="{9071F477-7864-9DB4-F450-7EEC43FFB9A1}"/>
                    </a:ext>
                  </a:extLst>
                </p:cNvPr>
                <p:cNvSpPr/>
                <p:nvPr/>
              </p:nvSpPr>
              <p:spPr>
                <a:xfrm>
                  <a:off x="1772604"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97" name="Freeform: Shape 96">
                  <a:extLst>
                    <a:ext uri="{FF2B5EF4-FFF2-40B4-BE49-F238E27FC236}">
                      <a16:creationId xmlns:a16="http://schemas.microsoft.com/office/drawing/2014/main" id="{C9299E9F-CC0F-8172-8148-3C327A63DD2F}"/>
                    </a:ext>
                  </a:extLst>
                </p:cNvPr>
                <p:cNvSpPr/>
                <p:nvPr/>
              </p:nvSpPr>
              <p:spPr>
                <a:xfrm>
                  <a:off x="183859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98" name="Freeform: Shape 97">
                  <a:extLst>
                    <a:ext uri="{FF2B5EF4-FFF2-40B4-BE49-F238E27FC236}">
                      <a16:creationId xmlns:a16="http://schemas.microsoft.com/office/drawing/2014/main" id="{EDC21D9B-A625-2D53-99F6-37AD301FC410}"/>
                    </a:ext>
                  </a:extLst>
                </p:cNvPr>
                <p:cNvSpPr/>
                <p:nvPr/>
              </p:nvSpPr>
              <p:spPr>
                <a:xfrm>
                  <a:off x="190377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99" name="Freeform: Shape 98">
                  <a:extLst>
                    <a:ext uri="{FF2B5EF4-FFF2-40B4-BE49-F238E27FC236}">
                      <a16:creationId xmlns:a16="http://schemas.microsoft.com/office/drawing/2014/main" id="{1A1D4452-3970-DEE9-4439-28ECBCAD226A}"/>
                    </a:ext>
                  </a:extLst>
                </p:cNvPr>
                <p:cNvSpPr/>
                <p:nvPr/>
              </p:nvSpPr>
              <p:spPr>
                <a:xfrm>
                  <a:off x="1772604"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00" name="Freeform: Shape 99">
                  <a:extLst>
                    <a:ext uri="{FF2B5EF4-FFF2-40B4-BE49-F238E27FC236}">
                      <a16:creationId xmlns:a16="http://schemas.microsoft.com/office/drawing/2014/main" id="{5DE3DE91-95EC-0280-32AB-4087A087DB1C}"/>
                    </a:ext>
                  </a:extLst>
                </p:cNvPr>
                <p:cNvSpPr/>
                <p:nvPr/>
              </p:nvSpPr>
              <p:spPr>
                <a:xfrm>
                  <a:off x="183859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01" name="Freeform: Shape 100">
                  <a:extLst>
                    <a:ext uri="{FF2B5EF4-FFF2-40B4-BE49-F238E27FC236}">
                      <a16:creationId xmlns:a16="http://schemas.microsoft.com/office/drawing/2014/main" id="{85D8A427-6F55-FE6C-4334-0D13CAB40C7E}"/>
                    </a:ext>
                  </a:extLst>
                </p:cNvPr>
                <p:cNvSpPr/>
                <p:nvPr/>
              </p:nvSpPr>
              <p:spPr>
                <a:xfrm>
                  <a:off x="1772604"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02" name="Freeform: Shape 101">
                  <a:extLst>
                    <a:ext uri="{FF2B5EF4-FFF2-40B4-BE49-F238E27FC236}">
                      <a16:creationId xmlns:a16="http://schemas.microsoft.com/office/drawing/2014/main" id="{A6B392B3-2C39-2143-C5EA-6D3124C9DCDA}"/>
                    </a:ext>
                  </a:extLst>
                </p:cNvPr>
                <p:cNvSpPr/>
                <p:nvPr/>
              </p:nvSpPr>
              <p:spPr>
                <a:xfrm>
                  <a:off x="1772604" y="4034016"/>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03" name="Freeform: Shape 102">
                  <a:extLst>
                    <a:ext uri="{FF2B5EF4-FFF2-40B4-BE49-F238E27FC236}">
                      <a16:creationId xmlns:a16="http://schemas.microsoft.com/office/drawing/2014/main" id="{D74309A7-D43C-8F4E-A6DE-66C89A5A1CC0}"/>
                    </a:ext>
                  </a:extLst>
                </p:cNvPr>
                <p:cNvSpPr/>
                <p:nvPr/>
              </p:nvSpPr>
              <p:spPr>
                <a:xfrm>
                  <a:off x="1838593"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04" name="Freeform: Shape 103">
                  <a:extLst>
                    <a:ext uri="{FF2B5EF4-FFF2-40B4-BE49-F238E27FC236}">
                      <a16:creationId xmlns:a16="http://schemas.microsoft.com/office/drawing/2014/main" id="{25F7B95B-2F1A-9593-1A61-1E22BF76828F}"/>
                    </a:ext>
                  </a:extLst>
                </p:cNvPr>
                <p:cNvSpPr/>
                <p:nvPr/>
              </p:nvSpPr>
              <p:spPr>
                <a:xfrm>
                  <a:off x="190377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05" name="Freeform: Shape 104">
                  <a:extLst>
                    <a:ext uri="{FF2B5EF4-FFF2-40B4-BE49-F238E27FC236}">
                      <a16:creationId xmlns:a16="http://schemas.microsoft.com/office/drawing/2014/main" id="{553C987B-E436-FDD8-A7F7-307FD1BDD87C}"/>
                    </a:ext>
                  </a:extLst>
                </p:cNvPr>
                <p:cNvSpPr/>
                <p:nvPr/>
              </p:nvSpPr>
              <p:spPr>
                <a:xfrm>
                  <a:off x="1971008"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grpSp>
          <p:grpSp>
            <p:nvGrpSpPr>
              <p:cNvPr id="91" name="lock 2" descr="lock">
                <a:extLst>
                  <a:ext uri="{FF2B5EF4-FFF2-40B4-BE49-F238E27FC236}">
                    <a16:creationId xmlns:a16="http://schemas.microsoft.com/office/drawing/2014/main" id="{29C748E5-F04F-2F5A-0BF9-4FFB7CEFFDCC}"/>
                  </a:ext>
                </a:extLst>
              </p:cNvPr>
              <p:cNvGrpSpPr/>
              <p:nvPr/>
            </p:nvGrpSpPr>
            <p:grpSpPr>
              <a:xfrm>
                <a:off x="1225795" y="3228053"/>
                <a:ext cx="285599" cy="352057"/>
                <a:chOff x="1990002" y="3287455"/>
                <a:chExt cx="360291" cy="444129"/>
              </a:xfrm>
            </p:grpSpPr>
            <p:sp>
              <p:nvSpPr>
                <p:cNvPr id="92" name="Freeform: Shape 91">
                  <a:extLst>
                    <a:ext uri="{FF2B5EF4-FFF2-40B4-BE49-F238E27FC236}">
                      <a16:creationId xmlns:a16="http://schemas.microsoft.com/office/drawing/2014/main" id="{9BAB73B9-859A-D274-6681-0B0F5A9F9B69}"/>
                    </a:ext>
                  </a:extLst>
                </p:cNvPr>
                <p:cNvSpPr/>
                <p:nvPr/>
              </p:nvSpPr>
              <p:spPr>
                <a:xfrm>
                  <a:off x="1990002" y="3287455"/>
                  <a:ext cx="360291"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93" name="Freeform: Shape 92">
                  <a:extLst>
                    <a:ext uri="{FF2B5EF4-FFF2-40B4-BE49-F238E27FC236}">
                      <a16:creationId xmlns:a16="http://schemas.microsoft.com/office/drawing/2014/main" id="{6A61F6D9-F0E9-7A01-5F79-D90F656606FA}"/>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94" name="Freeform: Shape 93">
                  <a:extLst>
                    <a:ext uri="{FF2B5EF4-FFF2-40B4-BE49-F238E27FC236}">
                      <a16:creationId xmlns:a16="http://schemas.microsoft.com/office/drawing/2014/main" id="{4BDCFCEB-13C8-8B9D-1566-D0C7B50DB7B9}"/>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grpSp>
        </p:grpSp>
        <p:grpSp>
          <p:nvGrpSpPr>
            <p:cNvPr id="72" name="Group 71">
              <a:extLst>
                <a:ext uri="{FF2B5EF4-FFF2-40B4-BE49-F238E27FC236}">
                  <a16:creationId xmlns:a16="http://schemas.microsoft.com/office/drawing/2014/main" id="{85446BFA-BFD7-1247-9EEC-20FB104E475A}"/>
                </a:ext>
              </a:extLst>
            </p:cNvPr>
            <p:cNvGrpSpPr/>
            <p:nvPr/>
          </p:nvGrpSpPr>
          <p:grpSpPr>
            <a:xfrm>
              <a:off x="4771876" y="2721709"/>
              <a:ext cx="748629" cy="496581"/>
              <a:chOff x="4718025" y="3367772"/>
              <a:chExt cx="825331" cy="547461"/>
            </a:xfrm>
          </p:grpSpPr>
          <p:grpSp>
            <p:nvGrpSpPr>
              <p:cNvPr id="77" name="Group 76">
                <a:extLst>
                  <a:ext uri="{FF2B5EF4-FFF2-40B4-BE49-F238E27FC236}">
                    <a16:creationId xmlns:a16="http://schemas.microsoft.com/office/drawing/2014/main" id="{25E6FDAB-13C9-6331-094D-49AB80DE96CC}"/>
                  </a:ext>
                </a:extLst>
              </p:cNvPr>
              <p:cNvGrpSpPr/>
              <p:nvPr/>
            </p:nvGrpSpPr>
            <p:grpSpPr>
              <a:xfrm>
                <a:off x="4718025" y="3389849"/>
                <a:ext cx="298954" cy="512490"/>
                <a:chOff x="2555534" y="3340102"/>
                <a:chExt cx="298954" cy="512490"/>
              </a:xfrm>
            </p:grpSpPr>
            <p:grpSp>
              <p:nvGrpSpPr>
                <p:cNvPr id="81" name="serverless" descr="serverless ">
                  <a:extLst>
                    <a:ext uri="{FF2B5EF4-FFF2-40B4-BE49-F238E27FC236}">
                      <a16:creationId xmlns:a16="http://schemas.microsoft.com/office/drawing/2014/main" id="{6B01D3EB-2B24-0C06-838B-720E3712AAB2}"/>
                    </a:ext>
                  </a:extLst>
                </p:cNvPr>
                <p:cNvGrpSpPr/>
                <p:nvPr/>
              </p:nvGrpSpPr>
              <p:grpSpPr>
                <a:xfrm>
                  <a:off x="2555534" y="3340102"/>
                  <a:ext cx="298954" cy="512490"/>
                  <a:chOff x="2670594" y="2113273"/>
                  <a:chExt cx="254508" cy="436297"/>
                </a:xfrm>
              </p:grpSpPr>
              <p:sp>
                <p:nvSpPr>
                  <p:cNvPr id="86" name="Freeform: Shape 85">
                    <a:extLst>
                      <a:ext uri="{FF2B5EF4-FFF2-40B4-BE49-F238E27FC236}">
                        <a16:creationId xmlns:a16="http://schemas.microsoft.com/office/drawing/2014/main" id="{E855B60B-54AD-5E27-626A-DA5A6A52AAD8}"/>
                      </a:ext>
                    </a:extLst>
                  </p:cNvPr>
                  <p:cNvSpPr/>
                  <p:nvPr/>
                </p:nvSpPr>
                <p:spPr>
                  <a:xfrm>
                    <a:off x="2670594" y="2113273"/>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87" name="Freeform: Shape 86">
                    <a:extLst>
                      <a:ext uri="{FF2B5EF4-FFF2-40B4-BE49-F238E27FC236}">
                        <a16:creationId xmlns:a16="http://schemas.microsoft.com/office/drawing/2014/main" id="{2BC45CEC-5B0D-7282-A8DD-7D1DA63F6B55}"/>
                      </a:ext>
                    </a:extLst>
                  </p:cNvPr>
                  <p:cNvSpPr/>
                  <p:nvPr/>
                </p:nvSpPr>
                <p:spPr>
                  <a:xfrm>
                    <a:off x="2716518"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88" name="Freeform: Shape 87">
                    <a:extLst>
                      <a:ext uri="{FF2B5EF4-FFF2-40B4-BE49-F238E27FC236}">
                        <a16:creationId xmlns:a16="http://schemas.microsoft.com/office/drawing/2014/main" id="{8B7E5A3B-000F-881B-9734-7CE183C94D5A}"/>
                      </a:ext>
                    </a:extLst>
                  </p:cNvPr>
                  <p:cNvSpPr/>
                  <p:nvPr/>
                </p:nvSpPr>
                <p:spPr>
                  <a:xfrm>
                    <a:off x="2716518"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89" name="Freeform: Shape 88">
                    <a:extLst>
                      <a:ext uri="{FF2B5EF4-FFF2-40B4-BE49-F238E27FC236}">
                        <a16:creationId xmlns:a16="http://schemas.microsoft.com/office/drawing/2014/main" id="{59E121AD-E2E2-76C3-C53F-F074AAC7BC87}"/>
                      </a:ext>
                    </a:extLst>
                  </p:cNvPr>
                  <p:cNvSpPr/>
                  <p:nvPr/>
                </p:nvSpPr>
                <p:spPr>
                  <a:xfrm>
                    <a:off x="2716517"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grpSp>
            <p:grpSp>
              <p:nvGrpSpPr>
                <p:cNvPr id="82" name="lock 2" descr="lock">
                  <a:extLst>
                    <a:ext uri="{FF2B5EF4-FFF2-40B4-BE49-F238E27FC236}">
                      <a16:creationId xmlns:a16="http://schemas.microsoft.com/office/drawing/2014/main" id="{EA4170D8-8231-CDC4-B5B9-F454149AEF73}"/>
                    </a:ext>
                  </a:extLst>
                </p:cNvPr>
                <p:cNvGrpSpPr/>
                <p:nvPr/>
              </p:nvGrpSpPr>
              <p:grpSpPr>
                <a:xfrm>
                  <a:off x="2641067" y="3473691"/>
                  <a:ext cx="127865" cy="157616"/>
                  <a:chOff x="1990006" y="3287458"/>
                  <a:chExt cx="360292" cy="444129"/>
                </a:xfrm>
              </p:grpSpPr>
              <p:sp>
                <p:nvSpPr>
                  <p:cNvPr id="83" name="Freeform: Shape 82">
                    <a:extLst>
                      <a:ext uri="{FF2B5EF4-FFF2-40B4-BE49-F238E27FC236}">
                        <a16:creationId xmlns:a16="http://schemas.microsoft.com/office/drawing/2014/main" id="{14282568-D1C7-4C72-24DF-ADD87033D24E}"/>
                      </a:ext>
                    </a:extLst>
                  </p:cNvPr>
                  <p:cNvSpPr/>
                  <p:nvPr/>
                </p:nvSpPr>
                <p:spPr>
                  <a:xfrm>
                    <a:off x="1990006" y="3287458"/>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84" name="Freeform: Shape 83">
                    <a:extLst>
                      <a:ext uri="{FF2B5EF4-FFF2-40B4-BE49-F238E27FC236}">
                        <a16:creationId xmlns:a16="http://schemas.microsoft.com/office/drawing/2014/main" id="{2B4FA9DE-595D-EC46-F4D2-25015A4D5808}"/>
                      </a:ext>
                    </a:extLst>
                  </p:cNvPr>
                  <p:cNvSpPr/>
                  <p:nvPr/>
                </p:nvSpPr>
                <p:spPr>
                  <a:xfrm>
                    <a:off x="2128585" y="3536887"/>
                    <a:ext cx="83143" cy="83145"/>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85" name="Freeform: Shape 84">
                    <a:extLst>
                      <a:ext uri="{FF2B5EF4-FFF2-40B4-BE49-F238E27FC236}">
                        <a16:creationId xmlns:a16="http://schemas.microsoft.com/office/drawing/2014/main" id="{452D972F-77B9-F4A4-B454-30099FCEDD08}"/>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grpSp>
          </p:grpSp>
          <p:grpSp>
            <p:nvGrpSpPr>
              <p:cNvPr id="78" name="direction 2" descr="direction">
                <a:extLst>
                  <a:ext uri="{FF2B5EF4-FFF2-40B4-BE49-F238E27FC236}">
                    <a16:creationId xmlns:a16="http://schemas.microsoft.com/office/drawing/2014/main" id="{598438DF-47AE-7C74-27E6-432ADFCB18EB}"/>
                  </a:ext>
                </a:extLst>
              </p:cNvPr>
              <p:cNvGrpSpPr/>
              <p:nvPr/>
            </p:nvGrpSpPr>
            <p:grpSpPr>
              <a:xfrm rot="5400000">
                <a:off x="4999492" y="3371369"/>
                <a:ext cx="547461" cy="540267"/>
                <a:chOff x="10134544" y="2131097"/>
                <a:chExt cx="416746" cy="411275"/>
              </a:xfrm>
            </p:grpSpPr>
            <p:sp>
              <p:nvSpPr>
                <p:cNvPr id="79" name="Freeform: Shape 78">
                  <a:extLst>
                    <a:ext uri="{FF2B5EF4-FFF2-40B4-BE49-F238E27FC236}">
                      <a16:creationId xmlns:a16="http://schemas.microsoft.com/office/drawing/2014/main" id="{B802BDBC-33CE-AA4A-E0C6-B406B9F685D6}"/>
                    </a:ext>
                  </a:extLst>
                </p:cNvPr>
                <p:cNvSpPr/>
                <p:nvPr/>
              </p:nvSpPr>
              <p:spPr>
                <a:xfrm>
                  <a:off x="10360804" y="2336694"/>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80" name="Freeform: Shape 79">
                  <a:extLst>
                    <a:ext uri="{FF2B5EF4-FFF2-40B4-BE49-F238E27FC236}">
                      <a16:creationId xmlns:a16="http://schemas.microsoft.com/office/drawing/2014/main" id="{BFAEF83E-85DF-2803-3B04-02A9B224FCBD}"/>
                    </a:ext>
                  </a:extLst>
                </p:cNvPr>
                <p:cNvSpPr/>
                <p:nvPr/>
              </p:nvSpPr>
              <p:spPr>
                <a:xfrm>
                  <a:off x="10134544" y="2131097"/>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grpSp>
        </p:grpSp>
        <p:sp>
          <p:nvSpPr>
            <p:cNvPr id="73" name="TextBox 31">
              <a:extLst>
                <a:ext uri="{FF2B5EF4-FFF2-40B4-BE49-F238E27FC236}">
                  <a16:creationId xmlns:a16="http://schemas.microsoft.com/office/drawing/2014/main" id="{93ACB878-6793-03C7-08E5-FAF7971B3C41}"/>
                </a:ext>
              </a:extLst>
            </p:cNvPr>
            <p:cNvSpPr txBox="1"/>
            <p:nvPr/>
          </p:nvSpPr>
          <p:spPr>
            <a:xfrm>
              <a:off x="1183857" y="3891969"/>
              <a:ext cx="2965473" cy="1032847"/>
            </a:xfrm>
            <a:prstGeom prst="rect">
              <a:avLst/>
            </a:prstGeom>
            <a:noFill/>
          </p:spPr>
          <p:txBody>
            <a:bodyPr wrap="square" lIns="0" tIns="0" rIns="0" bIns="0" rtlCol="0">
              <a:spAutoFit/>
            </a:bodyPr>
            <a:lstStyle/>
            <a:p>
              <a:pPr defTabSz="1090889" fontAlgn="base">
                <a:spcBef>
                  <a:spcPct val="0"/>
                </a:spcBef>
                <a:spcAft>
                  <a:spcPts val="716"/>
                </a:spcAft>
                <a:defRPr/>
              </a:pPr>
              <a:r>
                <a:rPr lang="en-US" sz="1671" b="1" kern="1200">
                  <a:solidFill>
                    <a:srgbClr val="222222"/>
                  </a:solidFill>
                  <a:latin typeface="Calibri"/>
                  <a:ea typeface="+mn-ea"/>
                  <a:cs typeface="Segoe UI Semilight" panose="020B0402040204020203" pitchFamily="34" charset="0"/>
                </a:rPr>
                <a:t>Encryption of data at rest stored in database files, backup files, log files</a:t>
              </a:r>
            </a:p>
            <a:p>
              <a:pPr defTabSz="1090889" fontAlgn="base">
                <a:spcBef>
                  <a:spcPct val="0"/>
                </a:spcBef>
                <a:spcAft>
                  <a:spcPts val="716"/>
                </a:spcAft>
                <a:defRPr/>
              </a:pPr>
              <a:r>
                <a:rPr lang="en-US" sz="1671" b="1" kern="1200">
                  <a:solidFill>
                    <a:srgbClr val="336DC1"/>
                  </a:solidFill>
                  <a:latin typeface="Calibri"/>
                  <a:ea typeface="+mn-ea"/>
                  <a:cs typeface="Segoe UI Semilight" panose="020B0402040204020203" pitchFamily="34" charset="0"/>
                </a:rPr>
                <a:t>Transparent Database Encryption (TDE)</a:t>
              </a:r>
            </a:p>
            <a:p>
              <a:pPr marL="0" marR="0" lvl="0" indent="0" algn="l" defTabSz="932384" rtl="0" eaLnBrk="1" fontAlgn="base" latinLnBrk="0" hangingPunct="1">
                <a:lnSpc>
                  <a:spcPct val="100000"/>
                </a:lnSpc>
                <a:spcBef>
                  <a:spcPct val="0"/>
                </a:spcBef>
                <a:spcAft>
                  <a:spcPts val="612"/>
                </a:spcAft>
                <a:buClrTx/>
                <a:buSzTx/>
                <a:buFontTx/>
                <a:buNone/>
                <a:tabLst/>
                <a:defRPr/>
              </a:pPr>
              <a:endParaRPr kumimoji="0" lang="en-US" sz="1428"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74" name="TextBox 45">
              <a:extLst>
                <a:ext uri="{FF2B5EF4-FFF2-40B4-BE49-F238E27FC236}">
                  <a16:creationId xmlns:a16="http://schemas.microsoft.com/office/drawing/2014/main" id="{75E41BFB-CCAA-B494-197F-DFDFDD8E1D67}"/>
                </a:ext>
              </a:extLst>
            </p:cNvPr>
            <p:cNvSpPr txBox="1"/>
            <p:nvPr/>
          </p:nvSpPr>
          <p:spPr>
            <a:xfrm>
              <a:off x="4739441" y="3891969"/>
              <a:ext cx="2965474" cy="1032847"/>
            </a:xfrm>
            <a:prstGeom prst="rect">
              <a:avLst/>
            </a:prstGeom>
            <a:noFill/>
          </p:spPr>
          <p:txBody>
            <a:bodyPr wrap="square" lIns="0" tIns="0" rIns="0" bIns="0" rtlCol="0">
              <a:spAutoFit/>
            </a:bodyPr>
            <a:lstStyle/>
            <a:p>
              <a:pPr defTabSz="1090889" fontAlgn="base">
                <a:spcBef>
                  <a:spcPct val="0"/>
                </a:spcBef>
                <a:spcAft>
                  <a:spcPts val="716"/>
                </a:spcAft>
                <a:defRPr/>
              </a:pPr>
              <a:r>
                <a:rPr lang="en-US" sz="1671" b="1" kern="1200">
                  <a:solidFill>
                    <a:srgbClr val="222222"/>
                  </a:solidFill>
                  <a:latin typeface="Calibri"/>
                  <a:ea typeface="+mn-ea"/>
                  <a:cs typeface="Segoe UI Semilight" panose="020B0402040204020203" pitchFamily="34" charset="0"/>
                </a:rPr>
                <a:t>Encrypt data that is flowing between applications and the database</a:t>
              </a:r>
            </a:p>
            <a:p>
              <a:pPr defTabSz="1090889" fontAlgn="base">
                <a:spcBef>
                  <a:spcPct val="0"/>
                </a:spcBef>
                <a:spcAft>
                  <a:spcPts val="716"/>
                </a:spcAft>
                <a:defRPr/>
              </a:pPr>
              <a:r>
                <a:rPr lang="en-US" sz="1671" b="1" kern="1200">
                  <a:solidFill>
                    <a:srgbClr val="336DC1"/>
                  </a:solidFill>
                  <a:latin typeface="Calibri"/>
                  <a:ea typeface="+mn-ea"/>
                  <a:cs typeface="Segoe UI Semilight" panose="020B0402040204020203" pitchFamily="34" charset="0"/>
                </a:rPr>
                <a:t>Transport Layer Security (TLS)</a:t>
              </a:r>
            </a:p>
            <a:p>
              <a:pPr marL="0" marR="0" lvl="0" indent="0" algn="l" defTabSz="932384" rtl="0" eaLnBrk="1" fontAlgn="base" latinLnBrk="0" hangingPunct="1">
                <a:lnSpc>
                  <a:spcPct val="100000"/>
                </a:lnSpc>
                <a:spcBef>
                  <a:spcPct val="0"/>
                </a:spcBef>
                <a:spcAft>
                  <a:spcPts val="612"/>
                </a:spcAft>
                <a:buClrTx/>
                <a:buSzTx/>
                <a:buFontTx/>
                <a:buNone/>
                <a:tabLst/>
                <a:defRPr/>
              </a:pPr>
              <a:endParaRPr kumimoji="0" lang="en-US" sz="1428" b="1" i="0" u="none" strike="noStrike" kern="1200" cap="none" spc="0" normalizeH="0" baseline="0" noProof="0">
                <a:ln>
                  <a:noFill/>
                </a:ln>
                <a:solidFill>
                  <a:srgbClr val="000000"/>
                </a:solidFill>
                <a:effectLst/>
                <a:uLnTx/>
                <a:uFillTx/>
                <a:latin typeface="Calibri"/>
                <a:ea typeface="+mn-ea"/>
                <a:cs typeface="Segoe UI Semilight" panose="020B0402040204020203" pitchFamily="34" charset="0"/>
              </a:endParaRPr>
            </a:p>
          </p:txBody>
        </p:sp>
        <p:sp>
          <p:nvSpPr>
            <p:cNvPr id="75" name="Rectangle 2">
              <a:extLst>
                <a:ext uri="{FF2B5EF4-FFF2-40B4-BE49-F238E27FC236}">
                  <a16:creationId xmlns:a16="http://schemas.microsoft.com/office/drawing/2014/main" id="{952555FC-1D4B-A8F7-C94F-0A9A4E12D03B}"/>
                </a:ext>
              </a:extLst>
            </p:cNvPr>
            <p:cNvSpPr/>
            <p:nvPr/>
          </p:nvSpPr>
          <p:spPr>
            <a:xfrm>
              <a:off x="1183859" y="3416996"/>
              <a:ext cx="1449115" cy="339067"/>
            </a:xfrm>
            <a:prstGeom prst="rect">
              <a:avLst/>
            </a:prstGeom>
          </p:spPr>
          <p:txBody>
            <a:bodyPr wrap="none" lIns="0" tIns="0" rIns="0" bIns="0">
              <a:spAutoFit/>
            </a:bodyPr>
            <a:lstStyle/>
            <a:p>
              <a:pPr defTabSz="1090889" fontAlgn="base">
                <a:lnSpc>
                  <a:spcPct val="90000"/>
                </a:lnSpc>
                <a:spcBef>
                  <a:spcPct val="0"/>
                </a:spcBef>
                <a:spcAft>
                  <a:spcPts val="2148"/>
                </a:spcAft>
                <a:defRPr/>
              </a:pPr>
              <a:r>
                <a:rPr lang="en-US" sz="2864" kern="1200">
                  <a:solidFill>
                    <a:srgbClr val="222222"/>
                  </a:solidFill>
                  <a:latin typeface="Calibri Light"/>
                  <a:ea typeface="+mn-ea"/>
                  <a:cs typeface="Segoe UI Semibold" panose="020B0702040204020203" pitchFamily="34" charset="0"/>
                </a:rPr>
                <a:t>Data at rest</a:t>
              </a:r>
              <a:endParaRPr kumimoji="0" lang="en-US" sz="2448" b="0" i="0" u="none" strike="noStrike" kern="1200" cap="none" spc="0" normalizeH="0" baseline="0" noProof="0">
                <a:ln>
                  <a:noFill/>
                </a:ln>
                <a:solidFill>
                  <a:srgbClr val="222222"/>
                </a:solidFill>
                <a:effectLst/>
                <a:uLnTx/>
                <a:uFillTx/>
                <a:latin typeface="Calibri Light"/>
                <a:ea typeface="+mn-ea"/>
                <a:cs typeface="Arial" panose="020B0604020202020204" pitchFamily="34" charset="0"/>
              </a:endParaRPr>
            </a:p>
          </p:txBody>
        </p:sp>
        <p:sp>
          <p:nvSpPr>
            <p:cNvPr id="76" name="Rectangle 69">
              <a:extLst>
                <a:ext uri="{FF2B5EF4-FFF2-40B4-BE49-F238E27FC236}">
                  <a16:creationId xmlns:a16="http://schemas.microsoft.com/office/drawing/2014/main" id="{CBA79D46-CC3F-F3CA-28A6-E3BC48A46BD4}"/>
                </a:ext>
              </a:extLst>
            </p:cNvPr>
            <p:cNvSpPr/>
            <p:nvPr/>
          </p:nvSpPr>
          <p:spPr>
            <a:xfrm>
              <a:off x="4739441" y="3416996"/>
              <a:ext cx="1763881" cy="339067"/>
            </a:xfrm>
            <a:prstGeom prst="rect">
              <a:avLst/>
            </a:prstGeom>
          </p:spPr>
          <p:txBody>
            <a:bodyPr wrap="none" lIns="0" tIns="0" rIns="0" bIns="0">
              <a:spAutoFit/>
            </a:bodyPr>
            <a:lstStyle/>
            <a:p>
              <a:pPr defTabSz="1090889" fontAlgn="base">
                <a:lnSpc>
                  <a:spcPct val="90000"/>
                </a:lnSpc>
                <a:spcBef>
                  <a:spcPct val="0"/>
                </a:spcBef>
                <a:spcAft>
                  <a:spcPts val="2148"/>
                </a:spcAft>
                <a:defRPr/>
              </a:pPr>
              <a:r>
                <a:rPr lang="en-US" sz="2864" kern="1200">
                  <a:solidFill>
                    <a:srgbClr val="222222"/>
                  </a:solidFill>
                  <a:latin typeface="Calibri Light"/>
                  <a:ea typeface="+mn-ea"/>
                  <a:cs typeface="Segoe UI Semibold" panose="020B0702040204020203" pitchFamily="34" charset="0"/>
                </a:rPr>
                <a:t>Data in transit</a:t>
              </a:r>
              <a:endParaRPr kumimoji="0" lang="en-US" sz="2448" b="0" i="0" u="none" strike="noStrike" kern="1200" cap="none" spc="0" normalizeH="0" baseline="0" noProof="0">
                <a:ln>
                  <a:noFill/>
                </a:ln>
                <a:solidFill>
                  <a:srgbClr val="222222"/>
                </a:solidFill>
                <a:effectLst/>
                <a:uLnTx/>
                <a:uFillTx/>
                <a:latin typeface="Calibri Light"/>
                <a:ea typeface="+mn-ea"/>
                <a:cs typeface="Arial" panose="020B0604020202020204" pitchFamily="34" charset="0"/>
              </a:endParaRPr>
            </a:p>
          </p:txBody>
        </p:sp>
        <p:cxnSp>
          <p:nvCxnSpPr>
            <p:cNvPr id="106" name="Straight Connector 105">
              <a:extLst>
                <a:ext uri="{FF2B5EF4-FFF2-40B4-BE49-F238E27FC236}">
                  <a16:creationId xmlns:a16="http://schemas.microsoft.com/office/drawing/2014/main" id="{C8D11D5D-6000-006D-8102-CAEEDA0DD99F}"/>
                </a:ext>
              </a:extLst>
            </p:cNvPr>
            <p:cNvCxnSpPr>
              <a:cxnSpLocks/>
            </p:cNvCxnSpPr>
            <p:nvPr/>
          </p:nvCxnSpPr>
          <p:spPr>
            <a:xfrm>
              <a:off x="7639456" y="2589171"/>
              <a:ext cx="0" cy="2113565"/>
            </a:xfrm>
            <a:prstGeom prst="line">
              <a:avLst/>
            </a:prstGeom>
            <a:ln w="12700">
              <a:solidFill>
                <a:srgbClr val="50E6F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7" name="TextBox 36">
              <a:extLst>
                <a:ext uri="{FF2B5EF4-FFF2-40B4-BE49-F238E27FC236}">
                  <a16:creationId xmlns:a16="http://schemas.microsoft.com/office/drawing/2014/main" id="{0B8DED66-C88E-423C-FD81-77FC165AE4D6}"/>
                </a:ext>
              </a:extLst>
            </p:cNvPr>
            <p:cNvSpPr txBox="1"/>
            <p:nvPr/>
          </p:nvSpPr>
          <p:spPr>
            <a:xfrm>
              <a:off x="8036832" y="3891969"/>
              <a:ext cx="3120550" cy="736164"/>
            </a:xfrm>
            <a:prstGeom prst="rect">
              <a:avLst/>
            </a:prstGeom>
            <a:noFill/>
          </p:spPr>
          <p:txBody>
            <a:bodyPr wrap="square" lIns="0" tIns="0" rIns="0" bIns="0" rtlCol="0">
              <a:spAutoFit/>
            </a:bodyPr>
            <a:lstStyle/>
            <a:p>
              <a:pPr defTabSz="1090889" fontAlgn="base">
                <a:spcBef>
                  <a:spcPct val="0"/>
                </a:spcBef>
                <a:spcAft>
                  <a:spcPts val="716"/>
                </a:spcAft>
                <a:defRPr/>
              </a:pPr>
              <a:r>
                <a:rPr lang="en-US" sz="1671" b="1" kern="1200">
                  <a:solidFill>
                    <a:srgbClr val="222222"/>
                  </a:solidFill>
                  <a:latin typeface="Calibri"/>
                  <a:ea typeface="+mn-ea"/>
                  <a:cs typeface="Segoe UI Semilight" panose="020B0402040204020203" pitchFamily="34" charset="0"/>
                </a:rPr>
                <a:t>Encrypt data used during query processing</a:t>
              </a:r>
            </a:p>
            <a:p>
              <a:pPr defTabSz="1090889" fontAlgn="base">
                <a:spcBef>
                  <a:spcPct val="0"/>
                </a:spcBef>
                <a:spcAft>
                  <a:spcPts val="716"/>
                </a:spcAft>
                <a:defRPr/>
              </a:pPr>
              <a:r>
                <a:rPr lang="en-US" sz="1671" b="1" kern="1200">
                  <a:solidFill>
                    <a:srgbClr val="336DC1"/>
                  </a:solidFill>
                  <a:latin typeface="Calibri"/>
                  <a:ea typeface="+mn-ea"/>
                  <a:cs typeface="Segoe UI Semilight" panose="020B0402040204020203" pitchFamily="34" charset="0"/>
                </a:rPr>
                <a:t>Always Encrypted</a:t>
              </a:r>
              <a:endParaRPr kumimoji="0" lang="en-US" sz="1428" b="1" i="0" u="none" strike="noStrike" kern="1200" cap="none" spc="0" normalizeH="0" baseline="0" noProof="0">
                <a:ln>
                  <a:noFill/>
                </a:ln>
                <a:solidFill>
                  <a:srgbClr val="336DC1"/>
                </a:solidFill>
                <a:effectLst/>
                <a:uLnTx/>
                <a:uFillTx/>
                <a:latin typeface="Calibri"/>
                <a:ea typeface="+mn-ea"/>
                <a:cs typeface="Segoe UI Semilight" panose="020B0402040204020203" pitchFamily="34" charset="0"/>
              </a:endParaRPr>
            </a:p>
          </p:txBody>
        </p:sp>
        <p:grpSp>
          <p:nvGrpSpPr>
            <p:cNvPr id="108" name="Group 16">
              <a:extLst>
                <a:ext uri="{FF2B5EF4-FFF2-40B4-BE49-F238E27FC236}">
                  <a16:creationId xmlns:a16="http://schemas.microsoft.com/office/drawing/2014/main" id="{700A5EC2-A6BD-0DB1-6D9C-B9580EA2A77A}"/>
                </a:ext>
              </a:extLst>
            </p:cNvPr>
            <p:cNvGrpSpPr/>
            <p:nvPr/>
          </p:nvGrpSpPr>
          <p:grpSpPr>
            <a:xfrm>
              <a:off x="8036832" y="2831066"/>
              <a:ext cx="524756" cy="437484"/>
              <a:chOff x="9321506" y="3411042"/>
              <a:chExt cx="629949" cy="525185"/>
            </a:xfrm>
          </p:grpSpPr>
          <p:grpSp>
            <p:nvGrpSpPr>
              <p:cNvPr id="109" name="Group 15">
                <a:extLst>
                  <a:ext uri="{FF2B5EF4-FFF2-40B4-BE49-F238E27FC236}">
                    <a16:creationId xmlns:a16="http://schemas.microsoft.com/office/drawing/2014/main" id="{D92F2B89-5615-1E14-F479-A76D0F112BAB}"/>
                  </a:ext>
                </a:extLst>
              </p:cNvPr>
              <p:cNvGrpSpPr/>
              <p:nvPr/>
            </p:nvGrpSpPr>
            <p:grpSpPr>
              <a:xfrm>
                <a:off x="9321506" y="3575236"/>
                <a:ext cx="501148" cy="130506"/>
                <a:chOff x="11096138" y="3033236"/>
                <a:chExt cx="338296" cy="88097"/>
              </a:xfrm>
            </p:grpSpPr>
            <p:sp>
              <p:nvSpPr>
                <p:cNvPr id="124" name="Freeform: Shape 13">
                  <a:extLst>
                    <a:ext uri="{FF2B5EF4-FFF2-40B4-BE49-F238E27FC236}">
                      <a16:creationId xmlns:a16="http://schemas.microsoft.com/office/drawing/2014/main" id="{F04EAB85-B728-67B5-4011-675E7F08B767}"/>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25" name="Freeform: Shape 14">
                  <a:extLst>
                    <a:ext uri="{FF2B5EF4-FFF2-40B4-BE49-F238E27FC236}">
                      <a16:creationId xmlns:a16="http://schemas.microsoft.com/office/drawing/2014/main" id="{6E1FD971-4C8E-DBFA-E70D-46F19262F8ED}"/>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26" name="Freeform: Shape 82">
                  <a:extLst>
                    <a:ext uri="{FF2B5EF4-FFF2-40B4-BE49-F238E27FC236}">
                      <a16:creationId xmlns:a16="http://schemas.microsoft.com/office/drawing/2014/main" id="{E648068C-260C-83A7-A8DB-C517E04E7B4A}"/>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27" name="Freeform: Shape 83">
                  <a:extLst>
                    <a:ext uri="{FF2B5EF4-FFF2-40B4-BE49-F238E27FC236}">
                      <a16:creationId xmlns:a16="http://schemas.microsoft.com/office/drawing/2014/main" id="{BA7F6D42-2B12-8434-5715-4FB82C0D5246}"/>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grpSp>
          <p:grpSp>
            <p:nvGrpSpPr>
              <p:cNvPr id="110" name="Group 84">
                <a:extLst>
                  <a:ext uri="{FF2B5EF4-FFF2-40B4-BE49-F238E27FC236}">
                    <a16:creationId xmlns:a16="http://schemas.microsoft.com/office/drawing/2014/main" id="{8794B777-A7E8-B90C-3588-C19D0268B94C}"/>
                  </a:ext>
                </a:extLst>
              </p:cNvPr>
              <p:cNvGrpSpPr/>
              <p:nvPr/>
            </p:nvGrpSpPr>
            <p:grpSpPr>
              <a:xfrm>
                <a:off x="9321506" y="3739430"/>
                <a:ext cx="501148" cy="130506"/>
                <a:chOff x="11096138" y="3033236"/>
                <a:chExt cx="338296" cy="88097"/>
              </a:xfrm>
            </p:grpSpPr>
            <p:sp>
              <p:nvSpPr>
                <p:cNvPr id="120" name="Freeform: Shape 85">
                  <a:extLst>
                    <a:ext uri="{FF2B5EF4-FFF2-40B4-BE49-F238E27FC236}">
                      <a16:creationId xmlns:a16="http://schemas.microsoft.com/office/drawing/2014/main" id="{20EFFC6C-4F16-C293-75D5-88122AEFFB35}"/>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21" name="Freeform: Shape 86">
                  <a:extLst>
                    <a:ext uri="{FF2B5EF4-FFF2-40B4-BE49-F238E27FC236}">
                      <a16:creationId xmlns:a16="http://schemas.microsoft.com/office/drawing/2014/main" id="{026155BE-258F-42C7-FECC-93AC2F70140F}"/>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22" name="Freeform: Shape 87">
                  <a:extLst>
                    <a:ext uri="{FF2B5EF4-FFF2-40B4-BE49-F238E27FC236}">
                      <a16:creationId xmlns:a16="http://schemas.microsoft.com/office/drawing/2014/main" id="{F759ED83-C2AC-1CAF-5A16-5043B7BD4EA4}"/>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23" name="Freeform: Shape 88">
                  <a:extLst>
                    <a:ext uri="{FF2B5EF4-FFF2-40B4-BE49-F238E27FC236}">
                      <a16:creationId xmlns:a16="http://schemas.microsoft.com/office/drawing/2014/main" id="{BABDB555-B8A1-C7E1-0D7D-2B290971BDC0}"/>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grpSp>
          <p:grpSp>
            <p:nvGrpSpPr>
              <p:cNvPr id="111" name="Group 89">
                <a:extLst>
                  <a:ext uri="{FF2B5EF4-FFF2-40B4-BE49-F238E27FC236}">
                    <a16:creationId xmlns:a16="http://schemas.microsoft.com/office/drawing/2014/main" id="{A699C620-D99D-5B85-328B-DFB851BBB5C6}"/>
                  </a:ext>
                </a:extLst>
              </p:cNvPr>
              <p:cNvGrpSpPr/>
              <p:nvPr/>
            </p:nvGrpSpPr>
            <p:grpSpPr>
              <a:xfrm>
                <a:off x="9321506" y="3411042"/>
                <a:ext cx="501148" cy="130506"/>
                <a:chOff x="11096138" y="3033236"/>
                <a:chExt cx="338296" cy="88097"/>
              </a:xfrm>
            </p:grpSpPr>
            <p:sp>
              <p:nvSpPr>
                <p:cNvPr id="116" name="Freeform: Shape 90">
                  <a:extLst>
                    <a:ext uri="{FF2B5EF4-FFF2-40B4-BE49-F238E27FC236}">
                      <a16:creationId xmlns:a16="http://schemas.microsoft.com/office/drawing/2014/main" id="{92B35BD8-E968-335E-554C-FB5A07D83760}"/>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17" name="Freeform: Shape 91">
                  <a:extLst>
                    <a:ext uri="{FF2B5EF4-FFF2-40B4-BE49-F238E27FC236}">
                      <a16:creationId xmlns:a16="http://schemas.microsoft.com/office/drawing/2014/main" id="{1A2C2427-8DCB-3CED-7780-163F16FC36CC}"/>
                    </a:ext>
                  </a:extLst>
                </p:cNvPr>
                <p:cNvSpPr/>
                <p:nvPr/>
              </p:nvSpPr>
              <p:spPr>
                <a:xfrm>
                  <a:off x="11132887"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18" name="Freeform: Shape 92">
                  <a:extLst>
                    <a:ext uri="{FF2B5EF4-FFF2-40B4-BE49-F238E27FC236}">
                      <a16:creationId xmlns:a16="http://schemas.microsoft.com/office/drawing/2014/main" id="{4086B8FB-8FD4-205C-A70C-2723D0C7940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19" name="Freeform: Shape 93">
                  <a:extLst>
                    <a:ext uri="{FF2B5EF4-FFF2-40B4-BE49-F238E27FC236}">
                      <a16:creationId xmlns:a16="http://schemas.microsoft.com/office/drawing/2014/main" id="{ED756059-771E-1F01-A8EE-163AE95ACF29}"/>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grpSp>
          <p:grpSp>
            <p:nvGrpSpPr>
              <p:cNvPr id="112" name="lock 2" descr="lock">
                <a:extLst>
                  <a:ext uri="{FF2B5EF4-FFF2-40B4-BE49-F238E27FC236}">
                    <a16:creationId xmlns:a16="http://schemas.microsoft.com/office/drawing/2014/main" id="{1448311C-65CC-A521-1D71-255F87D71901}"/>
                  </a:ext>
                </a:extLst>
              </p:cNvPr>
              <p:cNvGrpSpPr/>
              <p:nvPr/>
            </p:nvGrpSpPr>
            <p:grpSpPr>
              <a:xfrm>
                <a:off x="9665855" y="3584170"/>
                <a:ext cx="285600" cy="352057"/>
                <a:chOff x="1990002" y="3287455"/>
                <a:chExt cx="360292" cy="444129"/>
              </a:xfrm>
            </p:grpSpPr>
            <p:sp>
              <p:nvSpPr>
                <p:cNvPr id="113" name="Freeform: Shape 95">
                  <a:extLst>
                    <a:ext uri="{FF2B5EF4-FFF2-40B4-BE49-F238E27FC236}">
                      <a16:creationId xmlns:a16="http://schemas.microsoft.com/office/drawing/2014/main" id="{44E00459-B230-A7B7-F76D-818C669D4C82}"/>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14" name="Freeform: Shape 96">
                  <a:extLst>
                    <a:ext uri="{FF2B5EF4-FFF2-40B4-BE49-F238E27FC236}">
                      <a16:creationId xmlns:a16="http://schemas.microsoft.com/office/drawing/2014/main" id="{B8FC8608-4A75-F628-AD54-FC5A00F7B9AE}"/>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sp>
              <p:nvSpPr>
                <p:cNvPr id="115" name="Freeform: Shape 97">
                  <a:extLst>
                    <a:ext uri="{FF2B5EF4-FFF2-40B4-BE49-F238E27FC236}">
                      <a16:creationId xmlns:a16="http://schemas.microsoft.com/office/drawing/2014/main" id="{A5C11401-B4AE-FC6C-7862-A50D19363818}"/>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836" b="1" i="0" u="none" strike="noStrike" kern="1200" cap="none" spc="0" normalizeH="0" baseline="0" noProof="0">
                    <a:ln>
                      <a:noFill/>
                    </a:ln>
                    <a:solidFill>
                      <a:srgbClr val="000000"/>
                    </a:solidFill>
                    <a:effectLst/>
                    <a:uLnTx/>
                    <a:uFillTx/>
                    <a:latin typeface="Segoe UI"/>
                    <a:ea typeface="+mn-ea"/>
                    <a:cs typeface="Arial" panose="020B0604020202020204" pitchFamily="34" charset="0"/>
                  </a:endParaRPr>
                </a:p>
              </p:txBody>
            </p:sp>
          </p:grpSp>
        </p:grpSp>
        <p:sp>
          <p:nvSpPr>
            <p:cNvPr id="128" name="Rectangle 74">
              <a:extLst>
                <a:ext uri="{FF2B5EF4-FFF2-40B4-BE49-F238E27FC236}">
                  <a16:creationId xmlns:a16="http://schemas.microsoft.com/office/drawing/2014/main" id="{0C644034-8F84-02DC-4670-F425E9A54BB6}"/>
                </a:ext>
              </a:extLst>
            </p:cNvPr>
            <p:cNvSpPr/>
            <p:nvPr/>
          </p:nvSpPr>
          <p:spPr>
            <a:xfrm>
              <a:off x="8036832" y="3390298"/>
              <a:ext cx="1394934" cy="339067"/>
            </a:xfrm>
            <a:prstGeom prst="rect">
              <a:avLst/>
            </a:prstGeom>
          </p:spPr>
          <p:txBody>
            <a:bodyPr wrap="none" lIns="0" tIns="0" rIns="0" bIns="0">
              <a:spAutoFit/>
            </a:bodyPr>
            <a:lstStyle/>
            <a:p>
              <a:pPr defTabSz="1090889" fontAlgn="base">
                <a:lnSpc>
                  <a:spcPct val="90000"/>
                </a:lnSpc>
                <a:spcBef>
                  <a:spcPct val="0"/>
                </a:spcBef>
                <a:spcAft>
                  <a:spcPts val="2148"/>
                </a:spcAft>
                <a:defRPr/>
              </a:pPr>
              <a:r>
                <a:rPr lang="en-US" sz="2864" kern="1200">
                  <a:solidFill>
                    <a:srgbClr val="222222"/>
                  </a:solidFill>
                  <a:latin typeface="Calibri Light"/>
                  <a:ea typeface="+mn-ea"/>
                  <a:cs typeface="Segoe UI Semibold" panose="020B0702040204020203" pitchFamily="34" charset="0"/>
                </a:rPr>
                <a:t>Data in use</a:t>
              </a:r>
              <a:endParaRPr kumimoji="0" lang="en-US" sz="2448" b="0" i="0" u="none" strike="noStrike" kern="1200" cap="none" spc="0" normalizeH="0" baseline="0" noProof="0">
                <a:ln>
                  <a:noFill/>
                </a:ln>
                <a:solidFill>
                  <a:srgbClr val="222222"/>
                </a:solidFill>
                <a:effectLst/>
                <a:uLnTx/>
                <a:uFillTx/>
                <a:latin typeface="Calibri Light"/>
                <a:ea typeface="+mn-ea"/>
                <a:cs typeface="Arial" panose="020B0604020202020204" pitchFamily="34" charset="0"/>
              </a:endParaRPr>
            </a:p>
          </p:txBody>
        </p:sp>
      </p:grpSp>
    </p:spTree>
    <p:extLst>
      <p:ext uri="{BB962C8B-B14F-4D97-AF65-F5344CB8AC3E}">
        <p14:creationId xmlns:p14="http://schemas.microsoft.com/office/powerpoint/2010/main" val="1086976633"/>
      </p:ext>
    </p:extLst>
  </p:cSld>
  <p:clrMapOvr>
    <a:masterClrMapping/>
  </p:clrMapOvr>
  <p:transition>
    <p:fade/>
  </p:transition>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B6D4074-0F2D-2257-B13B-A469C0CB99BD}"/>
              </a:ext>
              <a:ext uri="{C183D7F6-B498-43B3-948B-1728B52AA6E4}">
                <adec:decorative xmlns:adec="http://schemas.microsoft.com/office/drawing/2017/decorative" val="1"/>
              </a:ext>
            </a:extLst>
          </p:cNvPr>
          <p:cNvGrpSpPr/>
          <p:nvPr/>
        </p:nvGrpSpPr>
        <p:grpSpPr>
          <a:xfrm>
            <a:off x="2824276" y="3675189"/>
            <a:ext cx="602169" cy="506131"/>
            <a:chOff x="2993002" y="2748664"/>
            <a:chExt cx="572240" cy="1737360"/>
          </a:xfrm>
        </p:grpSpPr>
        <p:cxnSp>
          <p:nvCxnSpPr>
            <p:cNvPr id="5" name="Straight Connector 4">
              <a:extLst>
                <a:ext uri="{FF2B5EF4-FFF2-40B4-BE49-F238E27FC236}">
                  <a16:creationId xmlns:a16="http://schemas.microsoft.com/office/drawing/2014/main" id="{348E4DEA-D013-B2B0-D8C9-6C1D470D4CAD}"/>
                </a:ext>
              </a:extLst>
            </p:cNvPr>
            <p:cNvCxnSpPr/>
            <p:nvPr/>
          </p:nvCxnSpPr>
          <p:spPr>
            <a:xfrm>
              <a:off x="2993002" y="2748664"/>
              <a:ext cx="0" cy="1737360"/>
            </a:xfrm>
            <a:prstGeom prst="line">
              <a:avLst/>
            </a:prstGeom>
            <a:noFill/>
            <a:ln w="9525" cap="flat" cmpd="sng" algn="ctr">
              <a:solidFill>
                <a:srgbClr val="0078D4"/>
              </a:solidFill>
              <a:prstDash val="solid"/>
              <a:headEnd type="none"/>
              <a:tailEnd type="none"/>
            </a:ln>
            <a:effectLst/>
          </p:spPr>
        </p:cxnSp>
        <p:cxnSp>
          <p:nvCxnSpPr>
            <p:cNvPr id="6" name="Straight Connector 5">
              <a:extLst>
                <a:ext uri="{FF2B5EF4-FFF2-40B4-BE49-F238E27FC236}">
                  <a16:creationId xmlns:a16="http://schemas.microsoft.com/office/drawing/2014/main" id="{55915DD5-C293-7324-ADDB-D28FEFB9B899}"/>
                </a:ext>
              </a:extLst>
            </p:cNvPr>
            <p:cNvCxnSpPr>
              <a:cxnSpLocks/>
            </p:cNvCxnSpPr>
            <p:nvPr/>
          </p:nvCxnSpPr>
          <p:spPr>
            <a:xfrm>
              <a:off x="2993002" y="3620683"/>
              <a:ext cx="572240" cy="0"/>
            </a:xfrm>
            <a:prstGeom prst="line">
              <a:avLst/>
            </a:prstGeom>
            <a:noFill/>
            <a:ln w="9525" cap="flat" cmpd="sng" algn="ctr">
              <a:solidFill>
                <a:srgbClr val="0078D4"/>
              </a:solidFill>
              <a:prstDash val="solid"/>
              <a:headEnd type="none"/>
              <a:tailEnd type="none"/>
            </a:ln>
            <a:effectLst/>
          </p:spPr>
        </p:cxnSp>
      </p:grpSp>
      <p:grpSp>
        <p:nvGrpSpPr>
          <p:cNvPr id="7" name="Group 6">
            <a:extLst>
              <a:ext uri="{FF2B5EF4-FFF2-40B4-BE49-F238E27FC236}">
                <a16:creationId xmlns:a16="http://schemas.microsoft.com/office/drawing/2014/main" id="{1C4429B2-5080-1EE9-E073-E2A610DD9C41}"/>
              </a:ext>
              <a:ext uri="{C183D7F6-B498-43B3-948B-1728B52AA6E4}">
                <adec:decorative xmlns:adec="http://schemas.microsoft.com/office/drawing/2017/decorative" val="1"/>
              </a:ext>
            </a:extLst>
          </p:cNvPr>
          <p:cNvGrpSpPr/>
          <p:nvPr/>
        </p:nvGrpSpPr>
        <p:grpSpPr>
          <a:xfrm>
            <a:off x="2824277" y="2492938"/>
            <a:ext cx="602169" cy="506132"/>
            <a:chOff x="2993002" y="2748664"/>
            <a:chExt cx="572240" cy="1737360"/>
          </a:xfrm>
        </p:grpSpPr>
        <p:cxnSp>
          <p:nvCxnSpPr>
            <p:cNvPr id="8" name="Straight Connector 7">
              <a:extLst>
                <a:ext uri="{FF2B5EF4-FFF2-40B4-BE49-F238E27FC236}">
                  <a16:creationId xmlns:a16="http://schemas.microsoft.com/office/drawing/2014/main" id="{4D8A56E4-B2BB-8DB9-A11D-7449060B4399}"/>
                </a:ext>
              </a:extLst>
            </p:cNvPr>
            <p:cNvCxnSpPr/>
            <p:nvPr/>
          </p:nvCxnSpPr>
          <p:spPr>
            <a:xfrm>
              <a:off x="2993002" y="2748664"/>
              <a:ext cx="0" cy="1737360"/>
            </a:xfrm>
            <a:prstGeom prst="line">
              <a:avLst/>
            </a:prstGeom>
            <a:noFill/>
            <a:ln w="9525" cap="flat" cmpd="sng" algn="ctr">
              <a:solidFill>
                <a:srgbClr val="0078D4"/>
              </a:solidFill>
              <a:prstDash val="solid"/>
              <a:headEnd type="none"/>
              <a:tailEnd type="none"/>
            </a:ln>
            <a:effectLst/>
          </p:spPr>
        </p:cxnSp>
        <p:cxnSp>
          <p:nvCxnSpPr>
            <p:cNvPr id="9" name="Straight Connector 8">
              <a:extLst>
                <a:ext uri="{FF2B5EF4-FFF2-40B4-BE49-F238E27FC236}">
                  <a16:creationId xmlns:a16="http://schemas.microsoft.com/office/drawing/2014/main" id="{08455D86-F785-81A4-AF57-CBFF8D9862F2}"/>
                </a:ext>
              </a:extLst>
            </p:cNvPr>
            <p:cNvCxnSpPr>
              <a:cxnSpLocks/>
            </p:cNvCxnSpPr>
            <p:nvPr/>
          </p:nvCxnSpPr>
          <p:spPr>
            <a:xfrm>
              <a:off x="2993002" y="3620683"/>
              <a:ext cx="572240" cy="0"/>
            </a:xfrm>
            <a:prstGeom prst="line">
              <a:avLst/>
            </a:prstGeom>
            <a:noFill/>
            <a:ln w="9525" cap="flat" cmpd="sng" algn="ctr">
              <a:solidFill>
                <a:srgbClr val="0078D4"/>
              </a:solidFill>
              <a:prstDash val="solid"/>
              <a:headEnd type="none"/>
              <a:tailEnd type="none"/>
            </a:ln>
            <a:effectLst/>
          </p:spPr>
        </p:cxnSp>
      </p:grpSp>
      <p:grpSp>
        <p:nvGrpSpPr>
          <p:cNvPr id="10" name="Group 9">
            <a:extLst>
              <a:ext uri="{FF2B5EF4-FFF2-40B4-BE49-F238E27FC236}">
                <a16:creationId xmlns:a16="http://schemas.microsoft.com/office/drawing/2014/main" id="{F5CB687A-A236-41DE-5FE4-22A9E54754FB}"/>
              </a:ext>
              <a:ext uri="{C183D7F6-B498-43B3-948B-1728B52AA6E4}">
                <adec:decorative xmlns:adec="http://schemas.microsoft.com/office/drawing/2017/decorative" val="1"/>
              </a:ext>
            </a:extLst>
          </p:cNvPr>
          <p:cNvGrpSpPr/>
          <p:nvPr/>
        </p:nvGrpSpPr>
        <p:grpSpPr>
          <a:xfrm>
            <a:off x="2824277" y="3077944"/>
            <a:ext cx="602169" cy="506132"/>
            <a:chOff x="2993002" y="2748664"/>
            <a:chExt cx="572240" cy="1737360"/>
          </a:xfrm>
        </p:grpSpPr>
        <p:cxnSp>
          <p:nvCxnSpPr>
            <p:cNvPr id="11" name="Straight Connector 10">
              <a:extLst>
                <a:ext uri="{FF2B5EF4-FFF2-40B4-BE49-F238E27FC236}">
                  <a16:creationId xmlns:a16="http://schemas.microsoft.com/office/drawing/2014/main" id="{115BAB9F-6BFA-15BE-2AB1-66FC9663156B}"/>
                </a:ext>
              </a:extLst>
            </p:cNvPr>
            <p:cNvCxnSpPr/>
            <p:nvPr/>
          </p:nvCxnSpPr>
          <p:spPr>
            <a:xfrm>
              <a:off x="2993002" y="2748664"/>
              <a:ext cx="0" cy="1737360"/>
            </a:xfrm>
            <a:prstGeom prst="line">
              <a:avLst/>
            </a:prstGeom>
            <a:noFill/>
            <a:ln w="9525" cap="flat" cmpd="sng" algn="ctr">
              <a:solidFill>
                <a:srgbClr val="0078D4"/>
              </a:solidFill>
              <a:prstDash val="solid"/>
              <a:headEnd type="none"/>
              <a:tailEnd type="none"/>
            </a:ln>
            <a:effectLst/>
          </p:spPr>
        </p:cxnSp>
        <p:cxnSp>
          <p:nvCxnSpPr>
            <p:cNvPr id="12" name="Straight Connector 11">
              <a:extLst>
                <a:ext uri="{FF2B5EF4-FFF2-40B4-BE49-F238E27FC236}">
                  <a16:creationId xmlns:a16="http://schemas.microsoft.com/office/drawing/2014/main" id="{C451F469-0B36-69B8-6974-E6F19588FB31}"/>
                </a:ext>
              </a:extLst>
            </p:cNvPr>
            <p:cNvCxnSpPr>
              <a:cxnSpLocks/>
            </p:cNvCxnSpPr>
            <p:nvPr/>
          </p:nvCxnSpPr>
          <p:spPr>
            <a:xfrm>
              <a:off x="2993002" y="3620683"/>
              <a:ext cx="572240" cy="0"/>
            </a:xfrm>
            <a:prstGeom prst="line">
              <a:avLst/>
            </a:prstGeom>
            <a:noFill/>
            <a:ln w="9525" cap="flat" cmpd="sng" algn="ctr">
              <a:solidFill>
                <a:srgbClr val="0078D4"/>
              </a:solidFill>
              <a:prstDash val="solid"/>
              <a:headEnd type="none"/>
              <a:tailEnd type="none"/>
            </a:ln>
            <a:effectLst/>
          </p:spPr>
        </p:cxnSp>
      </p:grpSp>
      <p:grpSp>
        <p:nvGrpSpPr>
          <p:cNvPr id="13" name="Group 12">
            <a:extLst>
              <a:ext uri="{FF2B5EF4-FFF2-40B4-BE49-F238E27FC236}">
                <a16:creationId xmlns:a16="http://schemas.microsoft.com/office/drawing/2014/main" id="{F00BF2B6-96C0-FB66-AE5E-CF8B0E199CC7}"/>
              </a:ext>
              <a:ext uri="{C183D7F6-B498-43B3-948B-1728B52AA6E4}">
                <adec:decorative xmlns:adec="http://schemas.microsoft.com/office/drawing/2017/decorative" val="1"/>
              </a:ext>
            </a:extLst>
          </p:cNvPr>
          <p:cNvGrpSpPr/>
          <p:nvPr/>
        </p:nvGrpSpPr>
        <p:grpSpPr>
          <a:xfrm>
            <a:off x="2824276" y="1903375"/>
            <a:ext cx="602169" cy="506131"/>
            <a:chOff x="2993002" y="2748664"/>
            <a:chExt cx="572240" cy="1737360"/>
          </a:xfrm>
        </p:grpSpPr>
        <p:cxnSp>
          <p:nvCxnSpPr>
            <p:cNvPr id="14" name="Straight Connector 13">
              <a:extLst>
                <a:ext uri="{FF2B5EF4-FFF2-40B4-BE49-F238E27FC236}">
                  <a16:creationId xmlns:a16="http://schemas.microsoft.com/office/drawing/2014/main" id="{45FB2EDD-F257-119C-016C-7208E51CDF4B}"/>
                </a:ext>
              </a:extLst>
            </p:cNvPr>
            <p:cNvCxnSpPr/>
            <p:nvPr/>
          </p:nvCxnSpPr>
          <p:spPr>
            <a:xfrm>
              <a:off x="2993002" y="2748664"/>
              <a:ext cx="0" cy="1737360"/>
            </a:xfrm>
            <a:prstGeom prst="line">
              <a:avLst/>
            </a:prstGeom>
            <a:noFill/>
            <a:ln w="9525" cap="flat" cmpd="sng" algn="ctr">
              <a:solidFill>
                <a:srgbClr val="0078D4"/>
              </a:solidFill>
              <a:prstDash val="solid"/>
              <a:headEnd type="none"/>
              <a:tailEnd type="none"/>
            </a:ln>
            <a:effectLst/>
          </p:spPr>
        </p:cxnSp>
        <p:cxnSp>
          <p:nvCxnSpPr>
            <p:cNvPr id="15" name="Straight Connector 14">
              <a:extLst>
                <a:ext uri="{FF2B5EF4-FFF2-40B4-BE49-F238E27FC236}">
                  <a16:creationId xmlns:a16="http://schemas.microsoft.com/office/drawing/2014/main" id="{81D8FAF1-6FBE-6C63-9CBC-18163D13FDA4}"/>
                </a:ext>
              </a:extLst>
            </p:cNvPr>
            <p:cNvCxnSpPr>
              <a:cxnSpLocks/>
            </p:cNvCxnSpPr>
            <p:nvPr/>
          </p:nvCxnSpPr>
          <p:spPr>
            <a:xfrm>
              <a:off x="2993002" y="3620683"/>
              <a:ext cx="572240" cy="0"/>
            </a:xfrm>
            <a:prstGeom prst="line">
              <a:avLst/>
            </a:prstGeom>
            <a:noFill/>
            <a:ln w="9525" cap="flat" cmpd="sng" algn="ctr">
              <a:solidFill>
                <a:srgbClr val="0078D4"/>
              </a:solidFill>
              <a:prstDash val="solid"/>
              <a:headEnd type="none"/>
              <a:tailEnd type="none"/>
            </a:ln>
            <a:effectLst/>
          </p:spPr>
        </p:cxnSp>
      </p:grpSp>
      <p:sp>
        <p:nvSpPr>
          <p:cNvPr id="16" name="Rectangle 15">
            <a:extLst>
              <a:ext uri="{FF2B5EF4-FFF2-40B4-BE49-F238E27FC236}">
                <a16:creationId xmlns:a16="http://schemas.microsoft.com/office/drawing/2014/main" id="{20838416-D570-733B-D5C7-BC61F97FAA0C}"/>
              </a:ext>
            </a:extLst>
          </p:cNvPr>
          <p:cNvSpPr/>
          <p:nvPr/>
        </p:nvSpPr>
        <p:spPr bwMode="auto">
          <a:xfrm>
            <a:off x="623271" y="3675190"/>
            <a:ext cx="2075561" cy="506131"/>
          </a:xfrm>
          <a:prstGeom prst="rect">
            <a:avLst/>
          </a:prstGeom>
          <a:solidFill>
            <a:srgbClr val="0078D4">
              <a:lumMod val="50000"/>
            </a:srgbClr>
          </a:solidFill>
          <a:ln>
            <a:noFill/>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spcBef>
                <a:spcPct val="0"/>
              </a:spcBef>
              <a:spcAft>
                <a:spcPct val="0"/>
              </a:spcAft>
              <a:defRPr/>
            </a:pPr>
            <a:r>
              <a:rPr lang="en-US" sz="1057" kern="0" dirty="0">
                <a:latin typeface="IBM Plex Sans" panose="020B0503050203000203" pitchFamily="34" charset="0"/>
                <a:ea typeface="Segoe UI" pitchFamily="34" charset="0"/>
                <a:cs typeface="Segoe UI" pitchFamily="34" charset="0"/>
              </a:rPr>
              <a:t>Webinar</a:t>
            </a:r>
          </a:p>
        </p:txBody>
      </p:sp>
      <p:sp>
        <p:nvSpPr>
          <p:cNvPr id="17" name="Rectangle 16">
            <a:extLst>
              <a:ext uri="{FF2B5EF4-FFF2-40B4-BE49-F238E27FC236}">
                <a16:creationId xmlns:a16="http://schemas.microsoft.com/office/drawing/2014/main" id="{2B0A9E5F-E7FD-81FF-8D56-DBE6E198BCC2}"/>
              </a:ext>
            </a:extLst>
          </p:cNvPr>
          <p:cNvSpPr/>
          <p:nvPr/>
        </p:nvSpPr>
        <p:spPr bwMode="auto">
          <a:xfrm>
            <a:off x="623272" y="1902965"/>
            <a:ext cx="2075561" cy="506131"/>
          </a:xfrm>
          <a:prstGeom prst="rect">
            <a:avLst/>
          </a:prstGeom>
          <a:solidFill>
            <a:srgbClr val="0078D4">
              <a:lumMod val="50000"/>
            </a:srgbClr>
          </a:solidFill>
          <a:ln>
            <a:noFill/>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spcBef>
                <a:spcPct val="0"/>
              </a:spcBef>
              <a:spcAft>
                <a:spcPct val="0"/>
              </a:spcAft>
              <a:defRPr/>
            </a:pPr>
            <a:r>
              <a:rPr lang="en-US" sz="1057" kern="0" dirty="0">
                <a:latin typeface="IBM Plex Sans" panose="020B0503050203000203" pitchFamily="34" charset="0"/>
                <a:cs typeface="Segoe UI" pitchFamily="34" charset="0"/>
              </a:rPr>
              <a:t>Blog Post</a:t>
            </a:r>
          </a:p>
        </p:txBody>
      </p:sp>
      <p:sp>
        <p:nvSpPr>
          <p:cNvPr id="18" name="TextBox 17">
            <a:extLst>
              <a:ext uri="{FF2B5EF4-FFF2-40B4-BE49-F238E27FC236}">
                <a16:creationId xmlns:a16="http://schemas.microsoft.com/office/drawing/2014/main" id="{4B2929ED-D66C-3D0A-3777-F04E39CA5548}"/>
              </a:ext>
            </a:extLst>
          </p:cNvPr>
          <p:cNvSpPr txBox="1"/>
          <p:nvPr/>
        </p:nvSpPr>
        <p:spPr>
          <a:xfrm>
            <a:off x="3426451" y="1976751"/>
            <a:ext cx="7902606" cy="358560"/>
          </a:xfrm>
          <a:prstGeom prst="rect">
            <a:avLst/>
          </a:prstGeom>
          <a:noFill/>
        </p:spPr>
        <p:txBody>
          <a:bodyPr wrap="square" anchor="ctr" anchorCtr="0">
            <a:spAutoFit/>
          </a:bodyPr>
          <a:lstStyle/>
          <a:p>
            <a:pPr defTabSz="878727">
              <a:defRPr/>
            </a:pPr>
            <a:r>
              <a:rPr lang="en-US" sz="1730" u="sng" kern="0" dirty="0">
                <a:latin typeface="IBM Plex Sans" panose="020B0503050203000203" pitchFamily="34" charset="0"/>
                <a:hlinkClick r:id="rId2"/>
              </a:rPr>
              <a:t>aka.ms/</a:t>
            </a:r>
            <a:r>
              <a:rPr lang="en-US" sz="1730" u="sng" kern="0" dirty="0" err="1">
                <a:latin typeface="IBM Plex Sans" panose="020B0503050203000203" pitchFamily="34" charset="0"/>
                <a:hlinkClick r:id="rId2"/>
              </a:rPr>
              <a:t>sqldb</a:t>
            </a:r>
            <a:r>
              <a:rPr lang="en-US" sz="1730" u="sng" kern="0" dirty="0">
                <a:latin typeface="IBM Plex Sans" panose="020B0503050203000203" pitchFamily="34" charset="0"/>
                <a:hlinkClick r:id="rId2"/>
              </a:rPr>
              <a:t>-enclaves-blog</a:t>
            </a:r>
            <a:endParaRPr lang="en-US" sz="1730" u="sng" kern="0" dirty="0">
              <a:latin typeface="IBM Plex Sans" panose="020B0503050203000203" pitchFamily="34" charset="0"/>
            </a:endParaRPr>
          </a:p>
        </p:txBody>
      </p:sp>
      <p:sp>
        <p:nvSpPr>
          <p:cNvPr id="19" name="Rectangle 18">
            <a:extLst>
              <a:ext uri="{FF2B5EF4-FFF2-40B4-BE49-F238E27FC236}">
                <a16:creationId xmlns:a16="http://schemas.microsoft.com/office/drawing/2014/main" id="{1BDCD82B-1F1D-52B6-A8DE-6B12796396DE}"/>
              </a:ext>
            </a:extLst>
          </p:cNvPr>
          <p:cNvSpPr/>
          <p:nvPr/>
        </p:nvSpPr>
        <p:spPr bwMode="auto">
          <a:xfrm>
            <a:off x="623272" y="2492939"/>
            <a:ext cx="2075561" cy="506131"/>
          </a:xfrm>
          <a:prstGeom prst="rect">
            <a:avLst/>
          </a:prstGeom>
          <a:solidFill>
            <a:srgbClr val="0078D4">
              <a:lumMod val="50000"/>
            </a:srgbClr>
          </a:solidFill>
          <a:ln>
            <a:noFill/>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spcBef>
                <a:spcPct val="0"/>
              </a:spcBef>
              <a:spcAft>
                <a:spcPct val="0"/>
              </a:spcAft>
              <a:defRPr/>
            </a:pPr>
            <a:r>
              <a:rPr lang="en-US" sz="1057" kern="0">
                <a:latin typeface="IBM Plex Sans" panose="020B0503050203000203" pitchFamily="34" charset="0"/>
                <a:ea typeface="Segoe UI" pitchFamily="34" charset="0"/>
                <a:cs typeface="Segoe UI" pitchFamily="34" charset="0"/>
              </a:rPr>
              <a:t>Documentation</a:t>
            </a:r>
          </a:p>
        </p:txBody>
      </p:sp>
      <p:sp>
        <p:nvSpPr>
          <p:cNvPr id="20" name="TextBox 19">
            <a:extLst>
              <a:ext uri="{FF2B5EF4-FFF2-40B4-BE49-F238E27FC236}">
                <a16:creationId xmlns:a16="http://schemas.microsoft.com/office/drawing/2014/main" id="{99ACD916-9217-6A76-CB10-C2E9CBB150BF}"/>
              </a:ext>
            </a:extLst>
          </p:cNvPr>
          <p:cNvSpPr txBox="1"/>
          <p:nvPr/>
        </p:nvSpPr>
        <p:spPr>
          <a:xfrm>
            <a:off x="3426443" y="2567697"/>
            <a:ext cx="7902606" cy="358560"/>
          </a:xfrm>
          <a:prstGeom prst="rect">
            <a:avLst/>
          </a:prstGeom>
          <a:noFill/>
        </p:spPr>
        <p:txBody>
          <a:bodyPr wrap="square" anchor="ctr" anchorCtr="0">
            <a:spAutoFit/>
          </a:bodyPr>
          <a:lstStyle/>
          <a:p>
            <a:pPr defTabSz="878727">
              <a:defRPr/>
            </a:pPr>
            <a:r>
              <a:rPr lang="en-US" sz="1730" u="sng" kern="0" dirty="0">
                <a:latin typeface="IBM Plex Sans" panose="020B0503050203000203" pitchFamily="34" charset="0"/>
                <a:hlinkClick r:id="rId3"/>
              </a:rPr>
              <a:t>aka.ms/</a:t>
            </a:r>
            <a:r>
              <a:rPr lang="en-US" sz="1730" u="sng" kern="0" dirty="0" err="1">
                <a:latin typeface="IBM Plex Sans" panose="020B0503050203000203" pitchFamily="34" charset="0"/>
                <a:hlinkClick r:id="rId3"/>
              </a:rPr>
              <a:t>AlwaysEncryptedEnclavesAzureSQLDB</a:t>
            </a:r>
            <a:endParaRPr lang="en-US" sz="1730" u="sng" kern="0" dirty="0">
              <a:latin typeface="IBM Plex Sans" panose="020B0503050203000203" pitchFamily="34" charset="0"/>
            </a:endParaRPr>
          </a:p>
        </p:txBody>
      </p:sp>
      <p:sp>
        <p:nvSpPr>
          <p:cNvPr id="21" name="Rectangle 20">
            <a:extLst>
              <a:ext uri="{FF2B5EF4-FFF2-40B4-BE49-F238E27FC236}">
                <a16:creationId xmlns:a16="http://schemas.microsoft.com/office/drawing/2014/main" id="{923E1BCA-F022-8403-E877-12120A5468C8}"/>
              </a:ext>
            </a:extLst>
          </p:cNvPr>
          <p:cNvSpPr/>
          <p:nvPr/>
        </p:nvSpPr>
        <p:spPr bwMode="auto">
          <a:xfrm>
            <a:off x="623272" y="3077943"/>
            <a:ext cx="2075561" cy="506131"/>
          </a:xfrm>
          <a:prstGeom prst="rect">
            <a:avLst/>
          </a:prstGeom>
          <a:solidFill>
            <a:srgbClr val="0078D4">
              <a:lumMod val="50000"/>
            </a:srgbClr>
          </a:solidFill>
          <a:ln>
            <a:noFill/>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spcBef>
                <a:spcPct val="0"/>
              </a:spcBef>
              <a:spcAft>
                <a:spcPct val="0"/>
              </a:spcAft>
              <a:defRPr/>
            </a:pPr>
            <a:r>
              <a:rPr lang="en-US" sz="1057" kern="0" dirty="0">
                <a:latin typeface="IBM Plex Sans" panose="020B0503050203000203" pitchFamily="34" charset="0"/>
                <a:ea typeface="Segoe UI" pitchFamily="34" charset="0"/>
                <a:cs typeface="Segoe UI" pitchFamily="34" charset="0"/>
              </a:rPr>
              <a:t>Tutorial</a:t>
            </a:r>
          </a:p>
        </p:txBody>
      </p:sp>
      <p:sp>
        <p:nvSpPr>
          <p:cNvPr id="22" name="TextBox 21">
            <a:extLst>
              <a:ext uri="{FF2B5EF4-FFF2-40B4-BE49-F238E27FC236}">
                <a16:creationId xmlns:a16="http://schemas.microsoft.com/office/drawing/2014/main" id="{34F2F1F1-F912-4793-3D99-1B6FB29AEF8B}"/>
              </a:ext>
            </a:extLst>
          </p:cNvPr>
          <p:cNvSpPr txBox="1"/>
          <p:nvPr/>
        </p:nvSpPr>
        <p:spPr>
          <a:xfrm>
            <a:off x="3426451" y="3151729"/>
            <a:ext cx="7902606" cy="358560"/>
          </a:xfrm>
          <a:prstGeom prst="rect">
            <a:avLst/>
          </a:prstGeom>
          <a:noFill/>
        </p:spPr>
        <p:txBody>
          <a:bodyPr wrap="square" anchor="ctr" anchorCtr="0">
            <a:spAutoFit/>
          </a:bodyPr>
          <a:lstStyle/>
          <a:p>
            <a:pPr defTabSz="878727">
              <a:defRPr/>
            </a:pPr>
            <a:r>
              <a:rPr lang="en-US" sz="1730" u="sng" kern="0" dirty="0">
                <a:latin typeface="IBM Plex Sans" panose="020B0503050203000203" pitchFamily="34" charset="0"/>
                <a:hlinkClick r:id="rId4"/>
              </a:rPr>
              <a:t>aka.ms/</a:t>
            </a:r>
            <a:r>
              <a:rPr lang="en-US" sz="1730" u="sng" kern="0" dirty="0" err="1">
                <a:latin typeface="IBM Plex Sans" panose="020B0503050203000203" pitchFamily="34" charset="0"/>
                <a:hlinkClick r:id="rId4"/>
              </a:rPr>
              <a:t>AlwaysEncryptedEnclavesAzureSQLDBTutorial</a:t>
            </a:r>
            <a:r>
              <a:rPr lang="en-US" sz="1730" u="sng" kern="0" dirty="0">
                <a:latin typeface="IBM Plex Sans" panose="020B0503050203000203" pitchFamily="34" charset="0"/>
                <a:hlinkClick r:id="rId4"/>
              </a:rPr>
              <a:t> </a:t>
            </a:r>
            <a:endParaRPr lang="en-US" sz="1730" u="sng" kern="0" dirty="0">
              <a:latin typeface="IBM Plex Sans" panose="020B0503050203000203" pitchFamily="34" charset="0"/>
            </a:endParaRPr>
          </a:p>
        </p:txBody>
      </p:sp>
      <p:sp>
        <p:nvSpPr>
          <p:cNvPr id="23" name="Title 99">
            <a:extLst>
              <a:ext uri="{FF2B5EF4-FFF2-40B4-BE49-F238E27FC236}">
                <a16:creationId xmlns:a16="http://schemas.microsoft.com/office/drawing/2014/main" id="{12098C15-24BA-7615-F7E3-F6A1B21FFA83}"/>
              </a:ext>
            </a:extLst>
          </p:cNvPr>
          <p:cNvSpPr txBox="1">
            <a:spLocks/>
          </p:cNvSpPr>
          <p:nvPr/>
        </p:nvSpPr>
        <p:spPr>
          <a:xfrm>
            <a:off x="2824276" y="651194"/>
            <a:ext cx="5707782" cy="48879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algn="ctr" defTabSz="896354">
              <a:defRPr/>
            </a:pPr>
            <a:r>
              <a:rPr sz="3529" spc="-48">
                <a:solidFill>
                  <a:schemeClr val="tx1"/>
                </a:solidFill>
                <a:latin typeface="IBM Plex Sans" panose="020B0503050203000203" pitchFamily="34" charset="0"/>
              </a:rPr>
              <a:t>Resources Always Encrypted</a:t>
            </a:r>
          </a:p>
        </p:txBody>
      </p:sp>
      <p:sp>
        <p:nvSpPr>
          <p:cNvPr id="24" name="Rectangle 23">
            <a:extLst>
              <a:ext uri="{FF2B5EF4-FFF2-40B4-BE49-F238E27FC236}">
                <a16:creationId xmlns:a16="http://schemas.microsoft.com/office/drawing/2014/main" id="{38FF47C3-6CCF-29F0-140D-507971C8E5B7}"/>
              </a:ext>
              <a:ext uri="{C183D7F6-B498-43B3-948B-1728B52AA6E4}">
                <adec:decorative xmlns:adec="http://schemas.microsoft.com/office/drawing/2017/decorative" val="0"/>
              </a:ext>
            </a:extLst>
          </p:cNvPr>
          <p:cNvSpPr/>
          <p:nvPr/>
        </p:nvSpPr>
        <p:spPr bwMode="auto">
          <a:xfrm>
            <a:off x="628402" y="211764"/>
            <a:ext cx="2070431" cy="1523033"/>
          </a:xfrm>
          <a:prstGeom prst="rect">
            <a:avLst/>
          </a:prstGeom>
          <a:gradFill flip="none" rotWithShape="1">
            <a:gsLst>
              <a:gs pos="11000">
                <a:srgbClr val="243A5E"/>
              </a:gs>
              <a:gs pos="100000">
                <a:srgbClr val="0078D4"/>
              </a:gs>
            </a:gsLst>
            <a:lin ang="18900000" scaled="1"/>
            <a:tileRect/>
          </a:gradFill>
          <a:ln w="25400" cap="rnd">
            <a:noFill/>
          </a:ln>
        </p:spPr>
        <p:txBody>
          <a:bodyPr wrap="square" lIns="175761" tIns="175761" rIns="175761" bIns="175761" rtlCol="0" anchor="t" anchorCtr="0">
            <a:noAutofit/>
          </a:bodyPr>
          <a:lstStyle/>
          <a:p>
            <a:pPr defTabSz="878441" fontAlgn="base">
              <a:lnSpc>
                <a:spcPct val="90000"/>
              </a:lnSpc>
              <a:spcAft>
                <a:spcPct val="0"/>
              </a:spcAft>
              <a:buSzPct val="90000"/>
              <a:defRPr/>
            </a:pPr>
            <a:endParaRPr lang="en-US" sz="1922" kern="0">
              <a:latin typeface="IBM Plex Sans" panose="020B050305020300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9C3E8573-6F7B-2581-A1FC-5E36AFFF4E20}"/>
              </a:ext>
            </a:extLst>
          </p:cNvPr>
          <p:cNvSpPr txBox="1"/>
          <p:nvPr/>
        </p:nvSpPr>
        <p:spPr>
          <a:xfrm>
            <a:off x="3426443" y="3757382"/>
            <a:ext cx="7902606" cy="358560"/>
          </a:xfrm>
          <a:prstGeom prst="rect">
            <a:avLst/>
          </a:prstGeom>
          <a:noFill/>
        </p:spPr>
        <p:txBody>
          <a:bodyPr wrap="square" anchor="ctr" anchorCtr="0">
            <a:spAutoFit/>
          </a:bodyPr>
          <a:lstStyle/>
          <a:p>
            <a:pPr defTabSz="878727">
              <a:defRPr/>
            </a:pPr>
            <a:r>
              <a:rPr lang="en-US" sz="1730" u="sng" kern="0" dirty="0">
                <a:latin typeface="IBM Plex Sans" panose="020B0503050203000203" pitchFamily="34" charset="0"/>
                <a:hlinkClick r:id="rId5"/>
              </a:rPr>
              <a:t>aka.ms/</a:t>
            </a:r>
            <a:r>
              <a:rPr lang="en-US" sz="1730" u="sng" kern="0" dirty="0" err="1">
                <a:latin typeface="IBM Plex Sans" panose="020B0503050203000203" pitchFamily="34" charset="0"/>
                <a:hlinkClick r:id="rId5"/>
              </a:rPr>
              <a:t>AlwaysEncryptedEnclavesSQLDBWebinar</a:t>
            </a:r>
            <a:endParaRPr lang="en-US" sz="1730" u="sng" kern="0" dirty="0">
              <a:latin typeface="IBM Plex Sans" panose="020B0503050203000203" pitchFamily="34" charset="0"/>
            </a:endParaRPr>
          </a:p>
        </p:txBody>
      </p:sp>
      <p:pic>
        <p:nvPicPr>
          <p:cNvPr id="26" name="Picture 25">
            <a:extLst>
              <a:ext uri="{FF2B5EF4-FFF2-40B4-BE49-F238E27FC236}">
                <a16:creationId xmlns:a16="http://schemas.microsoft.com/office/drawing/2014/main" id="{3796F6A7-980E-13CE-4097-E89A28516F40}"/>
              </a:ext>
            </a:extLst>
          </p:cNvPr>
          <p:cNvPicPr>
            <a:picLocks noChangeAspect="1"/>
          </p:cNvPicPr>
          <p:nvPr/>
        </p:nvPicPr>
        <p:blipFill>
          <a:blip r:embed="rId6"/>
          <a:stretch>
            <a:fillRect/>
          </a:stretch>
        </p:blipFill>
        <p:spPr>
          <a:xfrm>
            <a:off x="1237021" y="582474"/>
            <a:ext cx="751687" cy="759683"/>
          </a:xfrm>
          <a:prstGeom prst="rect">
            <a:avLst/>
          </a:prstGeom>
        </p:spPr>
      </p:pic>
      <p:grpSp>
        <p:nvGrpSpPr>
          <p:cNvPr id="2" name="Group 1">
            <a:extLst>
              <a:ext uri="{FF2B5EF4-FFF2-40B4-BE49-F238E27FC236}">
                <a16:creationId xmlns:a16="http://schemas.microsoft.com/office/drawing/2014/main" id="{F737C6B0-F12B-6EE4-B236-5BE45807B91A}"/>
              </a:ext>
              <a:ext uri="{C183D7F6-B498-43B3-948B-1728B52AA6E4}">
                <adec:decorative xmlns:adec="http://schemas.microsoft.com/office/drawing/2017/decorative" val="1"/>
              </a:ext>
            </a:extLst>
          </p:cNvPr>
          <p:cNvGrpSpPr/>
          <p:nvPr/>
        </p:nvGrpSpPr>
        <p:grpSpPr>
          <a:xfrm>
            <a:off x="2824276" y="4272434"/>
            <a:ext cx="602169" cy="506131"/>
            <a:chOff x="2993002" y="2748664"/>
            <a:chExt cx="572240" cy="1737360"/>
          </a:xfrm>
        </p:grpSpPr>
        <p:cxnSp>
          <p:nvCxnSpPr>
            <p:cNvPr id="3" name="Straight Connector 2">
              <a:extLst>
                <a:ext uri="{FF2B5EF4-FFF2-40B4-BE49-F238E27FC236}">
                  <a16:creationId xmlns:a16="http://schemas.microsoft.com/office/drawing/2014/main" id="{FF681C4F-432C-4817-4F07-6E0294316189}"/>
                </a:ext>
              </a:extLst>
            </p:cNvPr>
            <p:cNvCxnSpPr/>
            <p:nvPr/>
          </p:nvCxnSpPr>
          <p:spPr>
            <a:xfrm>
              <a:off x="2993002" y="2748664"/>
              <a:ext cx="0" cy="1737360"/>
            </a:xfrm>
            <a:prstGeom prst="line">
              <a:avLst/>
            </a:prstGeom>
            <a:noFill/>
            <a:ln w="9525" cap="flat" cmpd="sng" algn="ctr">
              <a:solidFill>
                <a:srgbClr val="0078D4"/>
              </a:solidFill>
              <a:prstDash val="solid"/>
              <a:headEnd type="none"/>
              <a:tailEnd type="none"/>
            </a:ln>
            <a:effectLst/>
          </p:spPr>
        </p:cxnSp>
        <p:cxnSp>
          <p:nvCxnSpPr>
            <p:cNvPr id="27" name="Straight Connector 26">
              <a:extLst>
                <a:ext uri="{FF2B5EF4-FFF2-40B4-BE49-F238E27FC236}">
                  <a16:creationId xmlns:a16="http://schemas.microsoft.com/office/drawing/2014/main" id="{FDD44D3D-1FC4-CA47-CAF6-E842B94DB101}"/>
                </a:ext>
              </a:extLst>
            </p:cNvPr>
            <p:cNvCxnSpPr>
              <a:cxnSpLocks/>
            </p:cNvCxnSpPr>
            <p:nvPr/>
          </p:nvCxnSpPr>
          <p:spPr>
            <a:xfrm>
              <a:off x="2993002" y="3620683"/>
              <a:ext cx="572240" cy="0"/>
            </a:xfrm>
            <a:prstGeom prst="line">
              <a:avLst/>
            </a:prstGeom>
            <a:noFill/>
            <a:ln w="9525" cap="flat" cmpd="sng" algn="ctr">
              <a:solidFill>
                <a:srgbClr val="0078D4"/>
              </a:solidFill>
              <a:prstDash val="solid"/>
              <a:headEnd type="none"/>
              <a:tailEnd type="none"/>
            </a:ln>
            <a:effectLst/>
          </p:spPr>
        </p:cxnSp>
      </p:grpSp>
      <p:sp>
        <p:nvSpPr>
          <p:cNvPr id="28" name="Rectangle 27">
            <a:extLst>
              <a:ext uri="{FF2B5EF4-FFF2-40B4-BE49-F238E27FC236}">
                <a16:creationId xmlns:a16="http://schemas.microsoft.com/office/drawing/2014/main" id="{5AFB7651-D80B-F815-28A8-A5CD1C85C756}"/>
              </a:ext>
            </a:extLst>
          </p:cNvPr>
          <p:cNvSpPr/>
          <p:nvPr/>
        </p:nvSpPr>
        <p:spPr bwMode="auto">
          <a:xfrm>
            <a:off x="623271" y="4272435"/>
            <a:ext cx="2075561" cy="506131"/>
          </a:xfrm>
          <a:prstGeom prst="rect">
            <a:avLst/>
          </a:prstGeom>
          <a:solidFill>
            <a:srgbClr val="0078D4">
              <a:lumMod val="50000"/>
            </a:srgbClr>
          </a:solidFill>
          <a:ln>
            <a:noFill/>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spcBef>
                <a:spcPct val="0"/>
              </a:spcBef>
              <a:spcAft>
                <a:spcPct val="0"/>
              </a:spcAft>
              <a:defRPr/>
            </a:pPr>
            <a:r>
              <a:rPr lang="en-US" sz="1057" kern="0" dirty="0">
                <a:latin typeface="IBM Plex Sans" panose="020B0503050203000203" pitchFamily="34" charset="0"/>
                <a:ea typeface="Segoe UI" pitchFamily="34" charset="0"/>
                <a:cs typeface="Segoe UI" pitchFamily="34" charset="0"/>
              </a:rPr>
              <a:t>Always Encrypted Podcast</a:t>
            </a:r>
          </a:p>
        </p:txBody>
      </p:sp>
      <p:sp>
        <p:nvSpPr>
          <p:cNvPr id="29" name="TextBox 28">
            <a:extLst>
              <a:ext uri="{FF2B5EF4-FFF2-40B4-BE49-F238E27FC236}">
                <a16:creationId xmlns:a16="http://schemas.microsoft.com/office/drawing/2014/main" id="{B70660BD-F5CA-E771-D3B1-545EADC1CF88}"/>
              </a:ext>
            </a:extLst>
          </p:cNvPr>
          <p:cNvSpPr txBox="1"/>
          <p:nvPr/>
        </p:nvSpPr>
        <p:spPr>
          <a:xfrm>
            <a:off x="3426443" y="4354627"/>
            <a:ext cx="7902606" cy="358560"/>
          </a:xfrm>
          <a:prstGeom prst="rect">
            <a:avLst/>
          </a:prstGeom>
          <a:noFill/>
        </p:spPr>
        <p:txBody>
          <a:bodyPr wrap="square" anchor="ctr" anchorCtr="0">
            <a:spAutoFit/>
          </a:bodyPr>
          <a:lstStyle/>
          <a:p>
            <a:pPr defTabSz="878727">
              <a:defRPr/>
            </a:pPr>
            <a:r>
              <a:rPr lang="en-US" sz="1730" u="sng" kern="0" dirty="0">
                <a:latin typeface="IBM Plex Sans" panose="020B0503050203000203" pitchFamily="34" charset="0"/>
                <a:hlinkClick r:id="rId7"/>
              </a:rPr>
              <a:t>The Azure Security Podcast</a:t>
            </a:r>
            <a:endParaRPr lang="en-US" sz="1730" u="sng" kern="0" dirty="0">
              <a:latin typeface="IBM Plex Sans" panose="020B0503050203000203" pitchFamily="34" charset="0"/>
            </a:endParaRPr>
          </a:p>
        </p:txBody>
      </p:sp>
    </p:spTree>
    <p:extLst>
      <p:ext uri="{BB962C8B-B14F-4D97-AF65-F5344CB8AC3E}">
        <p14:creationId xmlns:p14="http://schemas.microsoft.com/office/powerpoint/2010/main" val="71837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100"/>
                                  </p:stCondLst>
                                  <p:childTnLst>
                                    <p:animMotion origin="layout" path="M -4.55961E-6 0.04494 L -4.55961E-6 8.21607E-7 " pathEditMode="relative" rAng="0" ptsTypes="AA">
                                      <p:cBhvr>
                                        <p:cTn id="9" dur="600" fill="hold"/>
                                        <p:tgtEl>
                                          <p:spTgt spid="4"/>
                                        </p:tgtEl>
                                        <p:attrNameLst>
                                          <p:attrName>ppt_x</p:attrName>
                                          <p:attrName>ppt_y</p:attrName>
                                        </p:attrNameLst>
                                      </p:cBhvr>
                                      <p:rCtr x="0" y="-2247"/>
                                    </p:animMotion>
                                  </p:childTnLst>
                                </p:cTn>
                              </p:par>
                              <p:par>
                                <p:cTn id="10" presetID="10" presetClass="entr" presetSubtype="0" fill="hold" nodeType="withEffect">
                                  <p:stCondLst>
                                    <p:cond delay="2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200"/>
                                  </p:stCondLst>
                                  <p:childTnLst>
                                    <p:animMotion origin="layout" path="M -4.55961E-6 0.04494 L -4.55961E-6 -3.05946E-6 " pathEditMode="relative" rAng="0" ptsTypes="AA">
                                      <p:cBhvr>
                                        <p:cTn id="14" dur="600" fill="hold"/>
                                        <p:tgtEl>
                                          <p:spTgt spid="13"/>
                                        </p:tgtEl>
                                        <p:attrNameLst>
                                          <p:attrName>ppt_x</p:attrName>
                                          <p:attrName>ppt_y</p:attrName>
                                        </p:attrNameLst>
                                      </p:cBhvr>
                                      <p:rCtr x="0" y="-2247"/>
                                    </p:animMotion>
                                  </p:childTnLst>
                                </p:cTn>
                              </p:par>
                              <p:par>
                                <p:cTn id="15" presetID="10" presetClass="entr" presetSubtype="0" fill="hold" grpId="0" nodeType="withEffect">
                                  <p:stCondLst>
                                    <p:cond delay="2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200"/>
                                  </p:stCondLst>
                                  <p:childTnLst>
                                    <p:animMotion origin="layout" path="M -1.51647E-6 0.04493 L -1.51647E-6 3.90377E-6 " pathEditMode="relative" rAng="0" ptsTypes="AA">
                                      <p:cBhvr>
                                        <p:cTn id="19" dur="600" fill="hold"/>
                                        <p:tgtEl>
                                          <p:spTgt spid="18"/>
                                        </p:tgtEl>
                                        <p:attrNameLst>
                                          <p:attrName>ppt_x</p:attrName>
                                          <p:attrName>ppt_y</p:attrName>
                                        </p:attrNameLst>
                                      </p:cBhvr>
                                      <p:rCtr x="0" y="-2247"/>
                                    </p:animMotion>
                                  </p:childTnLst>
                                </p:cTn>
                              </p:par>
                              <p:par>
                                <p:cTn id="20" presetID="10" presetClass="entr" presetSubtype="0" fill="hold" nodeType="withEffect">
                                  <p:stCondLst>
                                    <p:cond delay="4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400"/>
                                  </p:stCondLst>
                                  <p:childTnLst>
                                    <p:animMotion origin="layout" path="M -4.55961E-6 0.04494 L -4.55961E-6 3.10486E-6 " pathEditMode="relative" rAng="0" ptsTypes="AA">
                                      <p:cBhvr>
                                        <p:cTn id="24" dur="600" fill="hold"/>
                                        <p:tgtEl>
                                          <p:spTgt spid="7"/>
                                        </p:tgtEl>
                                        <p:attrNameLst>
                                          <p:attrName>ppt_x</p:attrName>
                                          <p:attrName>ppt_y</p:attrName>
                                        </p:attrNameLst>
                                      </p:cBhvr>
                                      <p:rCtr x="0" y="-2247"/>
                                    </p:animMotion>
                                  </p:childTnLst>
                                </p:cTn>
                              </p:par>
                              <p:par>
                                <p:cTn id="25" presetID="10" presetClass="entr" presetSubtype="0" fill="hold" grpId="0" nodeType="withEffect">
                                  <p:stCondLst>
                                    <p:cond delay="4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400"/>
                                  </p:stCondLst>
                                  <p:childTnLst>
                                    <p:animMotion origin="layout" path="M -1.51647E-6 0.04494 L -1.51647E-6 3.10486E-6 " pathEditMode="relative" rAng="0" ptsTypes="AA">
                                      <p:cBhvr>
                                        <p:cTn id="29" dur="600" fill="hold"/>
                                        <p:tgtEl>
                                          <p:spTgt spid="20"/>
                                        </p:tgtEl>
                                        <p:attrNameLst>
                                          <p:attrName>ppt_x</p:attrName>
                                          <p:attrName>ppt_y</p:attrName>
                                        </p:attrNameLst>
                                      </p:cBhvr>
                                      <p:rCtr x="0" y="-2247"/>
                                    </p:animMotion>
                                  </p:childTnLst>
                                </p:cTn>
                              </p:par>
                              <p:par>
                                <p:cTn id="30" presetID="10" presetClass="entr" presetSubtype="0" fill="hold" nodeType="with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decel="100000" fill="hold" nodeType="withEffect">
                                  <p:stCondLst>
                                    <p:cond delay="500"/>
                                  </p:stCondLst>
                                  <p:childTnLst>
                                    <p:animMotion origin="layout" path="M -4.55961E-6 0.04494 L -4.55961E-6 -7.76214E-7 " pathEditMode="relative" rAng="0" ptsTypes="AA">
                                      <p:cBhvr>
                                        <p:cTn id="34" dur="600" fill="hold"/>
                                        <p:tgtEl>
                                          <p:spTgt spid="10"/>
                                        </p:tgtEl>
                                        <p:attrNameLst>
                                          <p:attrName>ppt_x</p:attrName>
                                          <p:attrName>ppt_y</p:attrName>
                                        </p:attrNameLst>
                                      </p:cBhvr>
                                      <p:rCtr x="0" y="-2247"/>
                                    </p:animMotion>
                                  </p:childTnLst>
                                </p:cTn>
                              </p:par>
                              <p:par>
                                <p:cTn id="35" presetID="10" presetClass="entr" presetSubtype="0" fill="hold" grpId="0" nodeType="withEffect">
                                  <p:stCondLst>
                                    <p:cond delay="5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500"/>
                                  </p:stCondLst>
                                  <p:childTnLst>
                                    <p:animMotion origin="layout" path="M 2.29167E-6 0.04491 L 2.29167E-6 -3.7037E-7 " pathEditMode="relative" rAng="0" ptsTypes="AA">
                                      <p:cBhvr>
                                        <p:cTn id="39" dur="600" fill="hold"/>
                                        <p:tgtEl>
                                          <p:spTgt spid="22"/>
                                        </p:tgtEl>
                                        <p:attrNameLst>
                                          <p:attrName>ppt_x</p:attrName>
                                          <p:attrName>ppt_y</p:attrName>
                                        </p:attrNameLst>
                                      </p:cBhvr>
                                      <p:rCtr x="0" y="-2245"/>
                                    </p:animMotion>
                                  </p:childTnLst>
                                </p:cTn>
                              </p:par>
                              <p:par>
                                <p:cTn id="40" presetID="10" presetClass="entr" presetSubtype="0" fill="hold" grpId="0" nodeType="withEffect">
                                  <p:stCondLst>
                                    <p:cond delay="1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grpId="1" nodeType="withEffect">
                                  <p:stCondLst>
                                    <p:cond delay="100"/>
                                  </p:stCondLst>
                                  <p:childTnLst>
                                    <p:animMotion origin="layout" path="M 2.29167E-6 0.04491 L 2.29167E-6 7.40741E-7 " pathEditMode="relative" rAng="0" ptsTypes="AA">
                                      <p:cBhvr>
                                        <p:cTn id="44" dur="600" fill="hold"/>
                                        <p:tgtEl>
                                          <p:spTgt spid="25"/>
                                        </p:tgtEl>
                                        <p:attrNameLst>
                                          <p:attrName>ppt_x</p:attrName>
                                          <p:attrName>ppt_y</p:attrName>
                                        </p:attrNameLst>
                                      </p:cBhvr>
                                      <p:rCtr x="0" y="-2245"/>
                                    </p:animMotion>
                                  </p:childTnLst>
                                </p:cTn>
                              </p:par>
                              <p:par>
                                <p:cTn id="45" presetID="10" presetClass="entr" presetSubtype="0" fill="hold" nodeType="withEffect">
                                  <p:stCondLst>
                                    <p:cond delay="10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42" presetClass="path" presetSubtype="0" decel="100000" fill="hold" nodeType="withEffect">
                                  <p:stCondLst>
                                    <p:cond delay="100"/>
                                  </p:stCondLst>
                                  <p:childTnLst>
                                    <p:animMotion origin="layout" path="M -4.55961E-6 0.04494 L -4.55961E-6 8.21607E-7 " pathEditMode="relative" rAng="0" ptsTypes="AA">
                                      <p:cBhvr>
                                        <p:cTn id="49" dur="600" fill="hold"/>
                                        <p:tgtEl>
                                          <p:spTgt spid="2"/>
                                        </p:tgtEl>
                                        <p:attrNameLst>
                                          <p:attrName>ppt_x</p:attrName>
                                          <p:attrName>ppt_y</p:attrName>
                                        </p:attrNameLst>
                                      </p:cBhvr>
                                      <p:rCtr x="0" y="-2247"/>
                                    </p:animMotion>
                                  </p:childTnLst>
                                </p:cTn>
                              </p:par>
                              <p:par>
                                <p:cTn id="50" presetID="10" presetClass="entr" presetSubtype="0" fill="hold" grpId="0" nodeType="withEffect">
                                  <p:stCondLst>
                                    <p:cond delay="10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42" presetClass="path" presetSubtype="0" decel="100000" fill="hold" grpId="1" nodeType="withEffect">
                                  <p:stCondLst>
                                    <p:cond delay="100"/>
                                  </p:stCondLst>
                                  <p:childTnLst>
                                    <p:animMotion origin="layout" path="M 2.29167E-6 0.04491 L 2.29167E-6 7.40741E-7 " pathEditMode="relative" rAng="0" ptsTypes="AA">
                                      <p:cBhvr>
                                        <p:cTn id="54" dur="600" fill="hold"/>
                                        <p:tgtEl>
                                          <p:spTgt spid="2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p:bldP spid="20" grpId="1"/>
      <p:bldP spid="22" grpId="0"/>
      <p:bldP spid="22" grpId="1"/>
      <p:bldP spid="25" grpId="0"/>
      <p:bldP spid="25" grpId="1"/>
      <p:bldP spid="29" grpId="0"/>
      <p:bldP spid="29"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a:extLst>
              <a:ext uri="{FF2B5EF4-FFF2-40B4-BE49-F238E27FC236}">
                <a16:creationId xmlns:a16="http://schemas.microsoft.com/office/drawing/2014/main" id="{36AFC811-61DD-427F-88A9-8132DDC2039B}"/>
              </a:ext>
              <a:ext uri="{C183D7F6-B498-43B3-948B-1728B52AA6E4}">
                <adec:decorative xmlns:adec="http://schemas.microsoft.com/office/drawing/2017/decorative" val="1"/>
              </a:ext>
            </a:extLst>
          </p:cNvPr>
          <p:cNvGrpSpPr/>
          <p:nvPr/>
        </p:nvGrpSpPr>
        <p:grpSpPr>
          <a:xfrm>
            <a:off x="2880908" y="3733883"/>
            <a:ext cx="614244" cy="516280"/>
            <a:chOff x="2993002" y="2748664"/>
            <a:chExt cx="572240" cy="1737360"/>
          </a:xfrm>
        </p:grpSpPr>
        <p:cxnSp>
          <p:nvCxnSpPr>
            <p:cNvPr id="97" name="Straight Connector 96">
              <a:extLst>
                <a:ext uri="{FF2B5EF4-FFF2-40B4-BE49-F238E27FC236}">
                  <a16:creationId xmlns:a16="http://schemas.microsoft.com/office/drawing/2014/main" id="{A3733F3E-8B9B-4A7C-9F0B-79FB57F9D550}"/>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BC200B9-3C08-44F8-A2AA-EF107D895851}"/>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721151B6-4AC7-44DE-A8A7-DD98000D8E34}"/>
              </a:ext>
              <a:ext uri="{C183D7F6-B498-43B3-948B-1728B52AA6E4}">
                <adec:decorative xmlns:adec="http://schemas.microsoft.com/office/drawing/2017/decorative" val="1"/>
              </a:ext>
            </a:extLst>
          </p:cNvPr>
          <p:cNvGrpSpPr/>
          <p:nvPr/>
        </p:nvGrpSpPr>
        <p:grpSpPr>
          <a:xfrm>
            <a:off x="2880909" y="2527925"/>
            <a:ext cx="614244" cy="516281"/>
            <a:chOff x="2993002" y="2748664"/>
            <a:chExt cx="572240" cy="1737360"/>
          </a:xfrm>
        </p:grpSpPr>
        <p:cxnSp>
          <p:nvCxnSpPr>
            <p:cNvPr id="100" name="Straight Connector 99">
              <a:extLst>
                <a:ext uri="{FF2B5EF4-FFF2-40B4-BE49-F238E27FC236}">
                  <a16:creationId xmlns:a16="http://schemas.microsoft.com/office/drawing/2014/main" id="{2B939025-9EF7-4995-BCB8-A0B1755417BC}"/>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097D78E-D532-40C4-B7D8-DE6BFD70F7CA}"/>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FBD2A74-4A1D-4CC3-BD92-D96CA1B6296B}"/>
              </a:ext>
              <a:ext uri="{C183D7F6-B498-43B3-948B-1728B52AA6E4}">
                <adec:decorative xmlns:adec="http://schemas.microsoft.com/office/drawing/2017/decorative" val="1"/>
              </a:ext>
            </a:extLst>
          </p:cNvPr>
          <p:cNvGrpSpPr/>
          <p:nvPr/>
        </p:nvGrpSpPr>
        <p:grpSpPr>
          <a:xfrm>
            <a:off x="2880909" y="3124661"/>
            <a:ext cx="614244" cy="516281"/>
            <a:chOff x="2993002" y="2748664"/>
            <a:chExt cx="572240" cy="1737360"/>
          </a:xfrm>
        </p:grpSpPr>
        <p:cxnSp>
          <p:nvCxnSpPr>
            <p:cNvPr id="103" name="Straight Connector 102">
              <a:extLst>
                <a:ext uri="{FF2B5EF4-FFF2-40B4-BE49-F238E27FC236}">
                  <a16:creationId xmlns:a16="http://schemas.microsoft.com/office/drawing/2014/main" id="{B506B8A2-01C6-4B2D-B801-2C469854CAA5}"/>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05127B0-F6DA-4721-9ECA-3D3CA362D3A6}"/>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5C0A1C5-60BD-4A71-B2FC-B8A84711477A}"/>
              </a:ext>
              <a:ext uri="{C183D7F6-B498-43B3-948B-1728B52AA6E4}">
                <adec:decorative xmlns:adec="http://schemas.microsoft.com/office/drawing/2017/decorative" val="1"/>
              </a:ext>
            </a:extLst>
          </p:cNvPr>
          <p:cNvGrpSpPr/>
          <p:nvPr/>
        </p:nvGrpSpPr>
        <p:grpSpPr>
          <a:xfrm>
            <a:off x="2880908" y="1941045"/>
            <a:ext cx="614244" cy="516280"/>
            <a:chOff x="2993002" y="2748664"/>
            <a:chExt cx="572240" cy="1737360"/>
          </a:xfrm>
        </p:grpSpPr>
        <p:cxnSp>
          <p:nvCxnSpPr>
            <p:cNvPr id="32" name="Straight Connector 31">
              <a:extLst>
                <a:ext uri="{FF2B5EF4-FFF2-40B4-BE49-F238E27FC236}">
                  <a16:creationId xmlns:a16="http://schemas.microsoft.com/office/drawing/2014/main" id="{2E457707-B7F8-450F-B056-3039F905C875}"/>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4469A4-60C8-4281-B220-C6AB591DD09E}"/>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0A125C32-BD30-4589-9844-AE2867F71E39}"/>
              </a:ext>
            </a:extLst>
          </p:cNvPr>
          <p:cNvSpPr/>
          <p:nvPr/>
        </p:nvSpPr>
        <p:spPr bwMode="auto">
          <a:xfrm>
            <a:off x="635769" y="3733884"/>
            <a:ext cx="2117180" cy="516280"/>
          </a:xfrm>
          <a:prstGeom prst="rect">
            <a:avLst/>
          </a:prstGeom>
          <a:solidFill>
            <a:srgbClr val="26262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dirty="0" err="1">
                <a:ln>
                  <a:noFill/>
                </a:ln>
                <a:solidFill>
                  <a:srgbClr val="50E6FF"/>
                </a:solidFill>
                <a:effectLst/>
                <a:uLnTx/>
                <a:uFillTx/>
                <a:latin typeface="Segoe UI Semibold"/>
                <a:ea typeface="Segoe UI" pitchFamily="34" charset="0"/>
                <a:cs typeface="Segoe UI" pitchFamily="34" charset="0"/>
              </a:rPr>
              <a:t>RTGS.Global</a:t>
            </a:r>
            <a:r>
              <a:rPr kumimoji="0" lang="en-US" sz="1078" b="0"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 Case Study</a:t>
            </a:r>
          </a:p>
        </p:txBody>
      </p:sp>
      <p:sp>
        <p:nvSpPr>
          <p:cNvPr id="2" name="TextBox 1">
            <a:extLst>
              <a:ext uri="{FF2B5EF4-FFF2-40B4-BE49-F238E27FC236}">
                <a16:creationId xmlns:a16="http://schemas.microsoft.com/office/drawing/2014/main" id="{F25BF6EB-1C9B-444E-8032-4A7E6D7C4FC4}"/>
              </a:ext>
            </a:extLst>
          </p:cNvPr>
          <p:cNvSpPr txBox="1"/>
          <p:nvPr/>
        </p:nvSpPr>
        <p:spPr>
          <a:xfrm>
            <a:off x="3495150" y="3819562"/>
            <a:ext cx="8061070" cy="362072"/>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sng" strike="noStrike" kern="0" cap="none" spc="0" normalizeH="0" baseline="0" noProof="0" dirty="0">
                <a:ln>
                  <a:noFill/>
                </a:ln>
                <a:solidFill>
                  <a:srgbClr val="50E6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aka.ms/</a:t>
            </a:r>
            <a:r>
              <a:rPr kumimoji="0" lang="en-US" sz="1765" b="0" i="0" u="sng" strike="noStrike" kern="0" cap="none" spc="0" normalizeH="0" baseline="0" noProof="0" dirty="0" err="1">
                <a:ln>
                  <a:noFill/>
                </a:ln>
                <a:solidFill>
                  <a:srgbClr val="50E6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rtgs</a:t>
            </a:r>
            <a:r>
              <a:rPr kumimoji="0" lang="en-US" sz="1765" b="0" i="0" u="sng" strike="noStrike" kern="0" cap="none" spc="0" normalizeH="0" baseline="0" noProof="0" dirty="0">
                <a:ln>
                  <a:noFill/>
                </a:ln>
                <a:solidFill>
                  <a:srgbClr val="50E6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-case-study</a:t>
            </a:r>
            <a:endParaRPr kumimoji="0" lang="en-US" sz="1765" b="0" i="0" u="sng" strike="noStrike" kern="0" cap="none" spc="0" normalizeH="0" baseline="0" noProof="0" dirty="0">
              <a:ln>
                <a:noFill/>
              </a:ln>
              <a:solidFill>
                <a:srgbClr val="50E6FF"/>
              </a:solidFill>
              <a:effectLst/>
              <a:uLnTx/>
              <a:uFillTx/>
              <a:latin typeface="Segoe UI Semibold"/>
              <a:ea typeface="+mn-ea"/>
              <a:cs typeface="+mn-cs"/>
            </a:endParaRPr>
          </a:p>
        </p:txBody>
      </p:sp>
      <p:sp>
        <p:nvSpPr>
          <p:cNvPr id="41" name="Rectangle 40">
            <a:extLst>
              <a:ext uri="{FF2B5EF4-FFF2-40B4-BE49-F238E27FC236}">
                <a16:creationId xmlns:a16="http://schemas.microsoft.com/office/drawing/2014/main" id="{AAA68140-6F1C-4C31-9FFF-2A35B5A8E409}"/>
              </a:ext>
            </a:extLst>
          </p:cNvPr>
          <p:cNvSpPr/>
          <p:nvPr/>
        </p:nvSpPr>
        <p:spPr bwMode="auto">
          <a:xfrm>
            <a:off x="635770" y="1940627"/>
            <a:ext cx="2117180" cy="516280"/>
          </a:xfrm>
          <a:prstGeom prst="rect">
            <a:avLst/>
          </a:prstGeom>
          <a:solidFill>
            <a:srgbClr val="26262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a:ln>
                  <a:noFill/>
                </a:ln>
                <a:solidFill>
                  <a:srgbClr val="50E6FF"/>
                </a:solidFill>
                <a:effectLst/>
                <a:uLnTx/>
                <a:uFillTx/>
                <a:latin typeface="Segoe UI Semibold"/>
                <a:ea typeface="+mn-ea"/>
                <a:cs typeface="Segoe UI" pitchFamily="34" charset="0"/>
              </a:rPr>
              <a:t>Whitepaper</a:t>
            </a:r>
          </a:p>
        </p:txBody>
      </p:sp>
      <p:sp>
        <p:nvSpPr>
          <p:cNvPr id="18" name="TextBox 17">
            <a:extLst>
              <a:ext uri="{FF2B5EF4-FFF2-40B4-BE49-F238E27FC236}">
                <a16:creationId xmlns:a16="http://schemas.microsoft.com/office/drawing/2014/main" id="{55B7F4A1-E652-45C6-8B41-86C35D2DD624}"/>
              </a:ext>
            </a:extLst>
          </p:cNvPr>
          <p:cNvSpPr txBox="1"/>
          <p:nvPr/>
        </p:nvSpPr>
        <p:spPr>
          <a:xfrm>
            <a:off x="3495158" y="2017731"/>
            <a:ext cx="8061070" cy="362072"/>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sng" strike="noStrike" kern="0" cap="none" spc="0" normalizeH="0" baseline="0" noProof="0" dirty="0">
                <a:ln>
                  <a:noFill/>
                </a:ln>
                <a:solidFill>
                  <a:schemeClr val="accent5"/>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aka.ms/</a:t>
            </a:r>
            <a:r>
              <a:rPr kumimoji="0" lang="en-US" sz="1765" b="0" i="0" u="sng" strike="noStrike" kern="0" cap="none" spc="0" normalizeH="0" baseline="0" noProof="0" dirty="0" err="1">
                <a:ln>
                  <a:noFill/>
                </a:ln>
                <a:solidFill>
                  <a:schemeClr val="accent5"/>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sql</a:t>
            </a:r>
            <a:r>
              <a:rPr kumimoji="0" lang="en-US" sz="1765" b="0" i="0" u="sng" strike="noStrike" kern="0" cap="none" spc="0" normalizeH="0" baseline="0" noProof="0" dirty="0">
                <a:ln>
                  <a:noFill/>
                </a:ln>
                <a:solidFill>
                  <a:schemeClr val="accent5"/>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-ledger-whitepaper</a:t>
            </a:r>
            <a:endParaRPr kumimoji="0" lang="en-US" sz="1765" b="0" i="0" u="sng" strike="noStrike" kern="0" cap="none" spc="0" normalizeH="0" baseline="0" noProof="0" dirty="0">
              <a:ln>
                <a:noFill/>
              </a:ln>
              <a:solidFill>
                <a:schemeClr val="accent5"/>
              </a:solidFill>
              <a:effectLst/>
              <a:uLnTx/>
              <a:uFillTx/>
              <a:latin typeface="Segoe UI Semibold"/>
              <a:ea typeface="+mn-ea"/>
              <a:cs typeface="+mn-cs"/>
            </a:endParaRPr>
          </a:p>
        </p:txBody>
      </p:sp>
      <p:sp>
        <p:nvSpPr>
          <p:cNvPr id="43" name="Rectangle 42">
            <a:extLst>
              <a:ext uri="{FF2B5EF4-FFF2-40B4-BE49-F238E27FC236}">
                <a16:creationId xmlns:a16="http://schemas.microsoft.com/office/drawing/2014/main" id="{0E76D8AC-9B50-4DFA-8FC8-409F2E43989B}"/>
              </a:ext>
            </a:extLst>
          </p:cNvPr>
          <p:cNvSpPr/>
          <p:nvPr/>
        </p:nvSpPr>
        <p:spPr bwMode="auto">
          <a:xfrm>
            <a:off x="635770" y="2527926"/>
            <a:ext cx="2117180" cy="516280"/>
          </a:xfrm>
          <a:prstGeom prst="rect">
            <a:avLst/>
          </a:prstGeom>
          <a:solidFill>
            <a:srgbClr val="26262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Documentation</a:t>
            </a:r>
          </a:p>
        </p:txBody>
      </p:sp>
      <p:sp>
        <p:nvSpPr>
          <p:cNvPr id="17" name="TextBox 16">
            <a:extLst>
              <a:ext uri="{FF2B5EF4-FFF2-40B4-BE49-F238E27FC236}">
                <a16:creationId xmlns:a16="http://schemas.microsoft.com/office/drawing/2014/main" id="{4EF5A0C1-916E-4BBC-A93C-55F9CAB01960}"/>
              </a:ext>
            </a:extLst>
          </p:cNvPr>
          <p:cNvSpPr txBox="1"/>
          <p:nvPr/>
        </p:nvSpPr>
        <p:spPr>
          <a:xfrm>
            <a:off x="3495150" y="2606022"/>
            <a:ext cx="8061070" cy="362072"/>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sng" strike="noStrike" kern="0" cap="none" spc="0" normalizeH="0" baseline="0" noProof="0" dirty="0">
                <a:ln>
                  <a:noFill/>
                </a:ln>
                <a:solidFill>
                  <a:srgbClr val="50E6FF"/>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aka.ms/</a:t>
            </a:r>
            <a:r>
              <a:rPr kumimoji="0" lang="en-US" sz="1765" b="0" i="0" u="sng" strike="noStrike" kern="0" cap="none" spc="0" normalizeH="0" baseline="0" noProof="0" dirty="0" err="1">
                <a:ln>
                  <a:noFill/>
                </a:ln>
                <a:solidFill>
                  <a:srgbClr val="50E6FF"/>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sqlledger</a:t>
            </a:r>
            <a:endParaRPr kumimoji="0" lang="en-US" sz="1765" b="0" i="0" u="sng" strike="noStrike" kern="0" cap="none" spc="0" normalizeH="0" baseline="0" noProof="0" dirty="0">
              <a:ln>
                <a:noFill/>
              </a:ln>
              <a:solidFill>
                <a:srgbClr val="50E6FF"/>
              </a:solidFill>
              <a:effectLst/>
              <a:uLnTx/>
              <a:uFillTx/>
              <a:latin typeface="Segoe UI Semibold"/>
              <a:ea typeface="+mn-ea"/>
              <a:cs typeface="+mn-cs"/>
            </a:endParaRPr>
          </a:p>
        </p:txBody>
      </p:sp>
      <p:sp>
        <p:nvSpPr>
          <p:cNvPr id="44" name="Rectangle 43">
            <a:extLst>
              <a:ext uri="{FF2B5EF4-FFF2-40B4-BE49-F238E27FC236}">
                <a16:creationId xmlns:a16="http://schemas.microsoft.com/office/drawing/2014/main" id="{A987AFC6-9CAC-4B06-8FF8-81568D4559AF}"/>
              </a:ext>
            </a:extLst>
          </p:cNvPr>
          <p:cNvSpPr/>
          <p:nvPr/>
        </p:nvSpPr>
        <p:spPr bwMode="auto">
          <a:xfrm>
            <a:off x="635770" y="3124661"/>
            <a:ext cx="2117180" cy="516280"/>
          </a:xfrm>
          <a:prstGeom prst="rect">
            <a:avLst/>
          </a:prstGeom>
          <a:solidFill>
            <a:srgbClr val="26262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Lenovo Case Study</a:t>
            </a:r>
          </a:p>
        </p:txBody>
      </p:sp>
      <p:sp>
        <p:nvSpPr>
          <p:cNvPr id="16" name="TextBox 15">
            <a:extLst>
              <a:ext uri="{FF2B5EF4-FFF2-40B4-BE49-F238E27FC236}">
                <a16:creationId xmlns:a16="http://schemas.microsoft.com/office/drawing/2014/main" id="{72932A56-E5ED-4B72-A17A-FF5E915272B2}"/>
              </a:ext>
            </a:extLst>
          </p:cNvPr>
          <p:cNvSpPr txBox="1"/>
          <p:nvPr/>
        </p:nvSpPr>
        <p:spPr>
          <a:xfrm>
            <a:off x="3495150" y="3186598"/>
            <a:ext cx="8061070" cy="362072"/>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sng" strike="noStrike" kern="0" cap="none" spc="0" normalizeH="0" baseline="0" noProof="0" dirty="0">
                <a:ln>
                  <a:noFill/>
                </a:ln>
                <a:solidFill>
                  <a:srgbClr val="50E6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aka.ms/</a:t>
            </a:r>
            <a:r>
              <a:rPr kumimoji="0" lang="en-US" sz="1765" b="0" i="0" u="sng" strike="noStrike" kern="0" cap="none" spc="0" normalizeH="0" baseline="0" noProof="0" dirty="0" err="1">
                <a:ln>
                  <a:noFill/>
                </a:ln>
                <a:solidFill>
                  <a:srgbClr val="50E6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lenovo</a:t>
            </a:r>
            <a:r>
              <a:rPr kumimoji="0" lang="en-US" sz="1765" b="0" i="0" u="sng" strike="noStrike" kern="0" cap="none" spc="0" normalizeH="0" baseline="0" noProof="0" dirty="0">
                <a:ln>
                  <a:noFill/>
                </a:ln>
                <a:solidFill>
                  <a:srgbClr val="50E6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-case-study</a:t>
            </a:r>
            <a:endParaRPr kumimoji="0" lang="en-US" sz="1765" b="0" i="0" u="sng" strike="noStrike" kern="0" cap="none" spc="0" normalizeH="0" baseline="0" noProof="0" dirty="0">
              <a:ln>
                <a:noFill/>
              </a:ln>
              <a:solidFill>
                <a:srgbClr val="50E6FF"/>
              </a:solidFill>
              <a:effectLst/>
              <a:uLnTx/>
              <a:uFillTx/>
              <a:latin typeface="Segoe UI Semibold"/>
              <a:ea typeface="+mn-ea"/>
              <a:cs typeface="+mn-cs"/>
            </a:endParaRPr>
          </a:p>
        </p:txBody>
      </p:sp>
      <p:sp>
        <p:nvSpPr>
          <p:cNvPr id="50" name="Title 99">
            <a:extLst>
              <a:ext uri="{FF2B5EF4-FFF2-40B4-BE49-F238E27FC236}">
                <a16:creationId xmlns:a16="http://schemas.microsoft.com/office/drawing/2014/main" id="{56998C5D-2955-4FB5-BBB1-D8D873DD5BE3}"/>
              </a:ext>
            </a:extLst>
          </p:cNvPr>
          <p:cNvSpPr txBox="1">
            <a:spLocks/>
          </p:cNvSpPr>
          <p:nvPr/>
        </p:nvSpPr>
        <p:spPr>
          <a:xfrm>
            <a:off x="3738485" y="703257"/>
            <a:ext cx="4910832" cy="4985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49" normalizeH="0" baseline="0" noProof="0" dirty="0">
                <a:ln w="3175">
                  <a:noFill/>
                </a:ln>
                <a:gradFill flip="none" rotWithShape="1">
                  <a:gsLst>
                    <a:gs pos="0">
                      <a:srgbClr val="FFFFFF"/>
                    </a:gs>
                    <a:gs pos="100000">
                      <a:srgbClr val="FFFFFF"/>
                    </a:gs>
                  </a:gsLst>
                  <a:lin ang="5400000" scaled="1"/>
                  <a:tileRect/>
                </a:gradFill>
                <a:effectLst/>
                <a:uLnTx/>
                <a:uFillTx/>
                <a:latin typeface="Segoe UI Semibold"/>
                <a:ea typeface="+mn-ea"/>
                <a:cs typeface="Segoe UI" pitchFamily="34" charset="0"/>
              </a:rPr>
              <a:t>Resources to learn more</a:t>
            </a:r>
          </a:p>
        </p:txBody>
      </p:sp>
      <p:grpSp>
        <p:nvGrpSpPr>
          <p:cNvPr id="51" name="Group 50" descr="Azure SQL Database ledger">
            <a:extLst>
              <a:ext uri="{FF2B5EF4-FFF2-40B4-BE49-F238E27FC236}">
                <a16:creationId xmlns:a16="http://schemas.microsoft.com/office/drawing/2014/main" id="{4488C421-18CD-458C-8110-242C5B3F2B6A}"/>
              </a:ext>
            </a:extLst>
          </p:cNvPr>
          <p:cNvGrpSpPr/>
          <p:nvPr/>
        </p:nvGrpSpPr>
        <p:grpSpPr>
          <a:xfrm>
            <a:off x="641002" y="215513"/>
            <a:ext cx="2179567" cy="1553573"/>
            <a:chOff x="4446482" y="2466356"/>
            <a:chExt cx="3542561" cy="2551189"/>
          </a:xfrm>
        </p:grpSpPr>
        <p:sp>
          <p:nvSpPr>
            <p:cNvPr id="52" name="Rectangle 51">
              <a:extLst>
                <a:ext uri="{FF2B5EF4-FFF2-40B4-BE49-F238E27FC236}">
                  <a16:creationId xmlns:a16="http://schemas.microsoft.com/office/drawing/2014/main" id="{AEFDF074-7668-4514-B2B4-3FA7C2760A32}"/>
                </a:ext>
                <a:ext uri="{C183D7F6-B498-43B3-948B-1728B52AA6E4}">
                  <adec:decorative xmlns:adec="http://schemas.microsoft.com/office/drawing/2017/decorative" val="0"/>
                </a:ext>
              </a:extLst>
            </p:cNvPr>
            <p:cNvSpPr/>
            <p:nvPr/>
          </p:nvSpPr>
          <p:spPr bwMode="auto">
            <a:xfrm>
              <a:off x="4446482" y="2466356"/>
              <a:ext cx="3542561" cy="2551189"/>
            </a:xfrm>
            <a:prstGeom prst="rect">
              <a:avLst/>
            </a:prstGeom>
            <a:gradFill flip="none" rotWithShape="1">
              <a:gsLst>
                <a:gs pos="11000">
                  <a:srgbClr val="243A5E"/>
                </a:gs>
                <a:gs pos="100000">
                  <a:srgbClr val="0078D4"/>
                </a:gs>
              </a:gsLst>
              <a:lin ang="18900000" scaled="1"/>
              <a:tileRect/>
            </a:gradFill>
            <a:ln w="25400" cap="rnd">
              <a:noFill/>
            </a:ln>
          </p:spPr>
          <p:txBody>
            <a:bodyPr wrap="square" lIns="179285" tIns="179285" rIns="179285" bIns="179285" rtlCol="0" anchor="t" anchorCtr="0">
              <a:noAutofit/>
            </a:bodyPr>
            <a:lstStyle/>
            <a:p>
              <a:pPr marL="0" marR="0" lvl="0" indent="0" algn="l" defTabSz="896094" rtl="0" eaLnBrk="1" fontAlgn="base" latinLnBrk="0" hangingPunct="1">
                <a:lnSpc>
                  <a:spcPct val="90000"/>
                </a:lnSpc>
                <a:spcBef>
                  <a:spcPts val="0"/>
                </a:spcBef>
                <a:spcAft>
                  <a:spcPct val="0"/>
                </a:spcAft>
                <a:buClrTx/>
                <a:buSzPct val="90000"/>
                <a:buFontTx/>
                <a:buNone/>
                <a:tabLst/>
                <a:defRPr/>
              </a:pPr>
              <a:endParaRPr kumimoji="0" lang="en-US" sz="1961"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grpSp>
          <p:nvGrpSpPr>
            <p:cNvPr id="53" name="Group 52" descr="SQL ledger icon">
              <a:extLst>
                <a:ext uri="{FF2B5EF4-FFF2-40B4-BE49-F238E27FC236}">
                  <a16:creationId xmlns:a16="http://schemas.microsoft.com/office/drawing/2014/main" id="{F02628BC-AEE6-454E-B23B-787B8F75DFD9}"/>
                </a:ext>
              </a:extLst>
            </p:cNvPr>
            <p:cNvGrpSpPr/>
            <p:nvPr/>
          </p:nvGrpSpPr>
          <p:grpSpPr>
            <a:xfrm>
              <a:off x="5588385" y="3157337"/>
              <a:ext cx="1228464" cy="1234681"/>
              <a:chOff x="8582138" y="2743455"/>
              <a:chExt cx="913359" cy="933280"/>
            </a:xfrm>
          </p:grpSpPr>
          <p:pic>
            <p:nvPicPr>
              <p:cNvPr id="54" name="Graphic 53">
                <a:extLst>
                  <a:ext uri="{FF2B5EF4-FFF2-40B4-BE49-F238E27FC236}">
                    <a16:creationId xmlns:a16="http://schemas.microsoft.com/office/drawing/2014/main" id="{8575C194-4685-429B-98BB-523826B30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2138" y="2743455"/>
                <a:ext cx="786525" cy="786525"/>
              </a:xfrm>
              <a:prstGeom prst="rect">
                <a:avLst/>
              </a:prstGeom>
            </p:spPr>
          </p:pic>
          <p:pic>
            <p:nvPicPr>
              <p:cNvPr id="55" name="Graphic 54">
                <a:extLst>
                  <a:ext uri="{FF2B5EF4-FFF2-40B4-BE49-F238E27FC236}">
                    <a16:creationId xmlns:a16="http://schemas.microsoft.com/office/drawing/2014/main" id="{58B51461-7D3B-4010-97DE-7E16161BFD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5084" y="3266322"/>
                <a:ext cx="410413" cy="410413"/>
              </a:xfrm>
              <a:prstGeom prst="rect">
                <a:avLst/>
              </a:prstGeom>
            </p:spPr>
          </p:pic>
        </p:grpSp>
      </p:grpSp>
      <p:grpSp>
        <p:nvGrpSpPr>
          <p:cNvPr id="37" name="Group 36">
            <a:extLst>
              <a:ext uri="{FF2B5EF4-FFF2-40B4-BE49-F238E27FC236}">
                <a16:creationId xmlns:a16="http://schemas.microsoft.com/office/drawing/2014/main" id="{67C55CC2-AEA8-A011-2D8E-F09DD6DE160B}"/>
              </a:ext>
              <a:ext uri="{C183D7F6-B498-43B3-948B-1728B52AA6E4}">
                <adec:decorative xmlns:adec="http://schemas.microsoft.com/office/drawing/2017/decorative" val="1"/>
              </a:ext>
            </a:extLst>
          </p:cNvPr>
          <p:cNvGrpSpPr/>
          <p:nvPr/>
        </p:nvGrpSpPr>
        <p:grpSpPr>
          <a:xfrm>
            <a:off x="2880908" y="4936790"/>
            <a:ext cx="614244" cy="516280"/>
            <a:chOff x="2993002" y="2748664"/>
            <a:chExt cx="572240" cy="1737360"/>
          </a:xfrm>
        </p:grpSpPr>
        <p:cxnSp>
          <p:nvCxnSpPr>
            <p:cNvPr id="38" name="Straight Connector 37">
              <a:extLst>
                <a:ext uri="{FF2B5EF4-FFF2-40B4-BE49-F238E27FC236}">
                  <a16:creationId xmlns:a16="http://schemas.microsoft.com/office/drawing/2014/main" id="{74E948BB-9B55-FA61-785E-124E247D0F52}"/>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B381D7F-2476-BB5F-C1CD-AD26B7DD89EF}"/>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2D75F233-ACE8-0570-C98D-220FC57B9EEA}"/>
              </a:ext>
            </a:extLst>
          </p:cNvPr>
          <p:cNvSpPr/>
          <p:nvPr/>
        </p:nvSpPr>
        <p:spPr bwMode="auto">
          <a:xfrm>
            <a:off x="635769" y="4936791"/>
            <a:ext cx="2117180" cy="516280"/>
          </a:xfrm>
          <a:prstGeom prst="rect">
            <a:avLst/>
          </a:prstGeom>
          <a:solidFill>
            <a:srgbClr val="26262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Ledger Demo</a:t>
            </a:r>
          </a:p>
        </p:txBody>
      </p:sp>
      <p:sp>
        <p:nvSpPr>
          <p:cNvPr id="46" name="TextBox 45">
            <a:extLst>
              <a:ext uri="{FF2B5EF4-FFF2-40B4-BE49-F238E27FC236}">
                <a16:creationId xmlns:a16="http://schemas.microsoft.com/office/drawing/2014/main" id="{C1AD36CC-94A0-05AE-115C-33C4BC6FC837}"/>
              </a:ext>
            </a:extLst>
          </p:cNvPr>
          <p:cNvSpPr txBox="1"/>
          <p:nvPr/>
        </p:nvSpPr>
        <p:spPr>
          <a:xfrm>
            <a:off x="3495150" y="5022469"/>
            <a:ext cx="8061070" cy="362072"/>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sng" strike="noStrike" kern="0" cap="none" spc="0" normalizeH="0" baseline="0" noProof="0" dirty="0">
                <a:ln>
                  <a:noFill/>
                </a:ln>
                <a:solidFill>
                  <a:srgbClr val="50E6FF"/>
                </a:solidFill>
                <a:effectLst/>
                <a:uLnTx/>
                <a:uFillTx/>
                <a:latin typeface="Segoe UI Semibold"/>
                <a:ea typeface="+mn-ea"/>
                <a:cs typeface="+mn-cs"/>
                <a:hlinkClick r:id="rId11">
                  <a:extLst>
                    <a:ext uri="{A12FA001-AC4F-418D-AE19-62706E023703}">
                      <ahyp:hlinkClr xmlns:ahyp="http://schemas.microsoft.com/office/drawing/2018/hyperlinkcolor" val="tx"/>
                    </a:ext>
                  </a:extLst>
                </a:hlinkClick>
              </a:rPr>
              <a:t>aka.ms/ledger-demo</a:t>
            </a:r>
            <a:endParaRPr kumimoji="0" lang="en-US" sz="1765" b="0" i="0" u="sng" strike="noStrike" kern="0" cap="none" spc="0" normalizeH="0" baseline="0" noProof="0" dirty="0">
              <a:ln>
                <a:noFill/>
              </a:ln>
              <a:solidFill>
                <a:srgbClr val="50E6FF"/>
              </a:solidFill>
              <a:effectLst/>
              <a:uLnTx/>
              <a:uFillTx/>
              <a:latin typeface="Segoe UI Semibold"/>
              <a:ea typeface="+mn-ea"/>
              <a:cs typeface="+mn-cs"/>
            </a:endParaRPr>
          </a:p>
        </p:txBody>
      </p:sp>
      <p:grpSp>
        <p:nvGrpSpPr>
          <p:cNvPr id="47" name="Group 46">
            <a:extLst>
              <a:ext uri="{FF2B5EF4-FFF2-40B4-BE49-F238E27FC236}">
                <a16:creationId xmlns:a16="http://schemas.microsoft.com/office/drawing/2014/main" id="{81D26E4C-F559-49E1-B405-CC4865489339}"/>
              </a:ext>
              <a:ext uri="{C183D7F6-B498-43B3-948B-1728B52AA6E4}">
                <adec:decorative xmlns:adec="http://schemas.microsoft.com/office/drawing/2017/decorative" val="1"/>
              </a:ext>
            </a:extLst>
          </p:cNvPr>
          <p:cNvGrpSpPr/>
          <p:nvPr/>
        </p:nvGrpSpPr>
        <p:grpSpPr>
          <a:xfrm>
            <a:off x="2880908" y="5533522"/>
            <a:ext cx="614244" cy="516280"/>
            <a:chOff x="2993002" y="2748664"/>
            <a:chExt cx="572240" cy="1737360"/>
          </a:xfrm>
        </p:grpSpPr>
        <p:cxnSp>
          <p:nvCxnSpPr>
            <p:cNvPr id="48" name="Straight Connector 47">
              <a:extLst>
                <a:ext uri="{FF2B5EF4-FFF2-40B4-BE49-F238E27FC236}">
                  <a16:creationId xmlns:a16="http://schemas.microsoft.com/office/drawing/2014/main" id="{9617617B-9475-4085-A422-B9710041AFFB}"/>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93D527-AD75-8F93-FD79-B892745287FC}"/>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36398723-C2B1-B2D0-7E77-8C60454E04E6}"/>
              </a:ext>
            </a:extLst>
          </p:cNvPr>
          <p:cNvSpPr/>
          <p:nvPr/>
        </p:nvSpPr>
        <p:spPr bwMode="auto">
          <a:xfrm>
            <a:off x="635769" y="5533523"/>
            <a:ext cx="2117180" cy="516280"/>
          </a:xfrm>
          <a:prstGeom prst="rect">
            <a:avLst/>
          </a:prstGeom>
          <a:solidFill>
            <a:srgbClr val="26262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Ledger Podcast</a:t>
            </a:r>
          </a:p>
        </p:txBody>
      </p:sp>
      <p:sp>
        <p:nvSpPr>
          <p:cNvPr id="57" name="TextBox 56">
            <a:extLst>
              <a:ext uri="{FF2B5EF4-FFF2-40B4-BE49-F238E27FC236}">
                <a16:creationId xmlns:a16="http://schemas.microsoft.com/office/drawing/2014/main" id="{98DE5E53-4B98-52CB-DFD8-BF418B414F05}"/>
              </a:ext>
            </a:extLst>
          </p:cNvPr>
          <p:cNvSpPr txBox="1"/>
          <p:nvPr/>
        </p:nvSpPr>
        <p:spPr>
          <a:xfrm>
            <a:off x="3495150" y="5619201"/>
            <a:ext cx="8061070" cy="362072"/>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sng" strike="noStrike" kern="0" cap="none" spc="0" normalizeH="0" baseline="0" noProof="0" dirty="0">
                <a:ln>
                  <a:noFill/>
                </a:ln>
                <a:solidFill>
                  <a:srgbClr val="50E6FF"/>
                </a:solidFill>
                <a:effectLst/>
                <a:uLnTx/>
                <a:uFillTx/>
                <a:latin typeface="Segoe UI Semibold"/>
                <a:ea typeface="+mn-ea"/>
                <a:cs typeface="+mn-cs"/>
                <a:hlinkClick r:id="rId12">
                  <a:extLst>
                    <a:ext uri="{A12FA001-AC4F-418D-AE19-62706E023703}">
                      <ahyp:hlinkClr xmlns:ahyp="http://schemas.microsoft.com/office/drawing/2018/hyperlinkcolor" val="tx"/>
                    </a:ext>
                  </a:extLst>
                </a:hlinkClick>
              </a:rPr>
              <a:t>aka.ms/ledger-podcast</a:t>
            </a:r>
            <a:endParaRPr kumimoji="0" lang="en-US" sz="1765" b="0" i="0" u="sng" strike="noStrike" kern="0" cap="none" spc="0" normalizeH="0" baseline="0" noProof="0" dirty="0">
              <a:ln>
                <a:noFill/>
              </a:ln>
              <a:solidFill>
                <a:srgbClr val="50E6FF"/>
              </a:soli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CCD3BB45-6D2C-38B2-9744-82659FD3ABC3}"/>
              </a:ext>
              <a:ext uri="{C183D7F6-B498-43B3-948B-1728B52AA6E4}">
                <adec:decorative xmlns:adec="http://schemas.microsoft.com/office/drawing/2017/decorative" val="1"/>
              </a:ext>
            </a:extLst>
          </p:cNvPr>
          <p:cNvGrpSpPr/>
          <p:nvPr/>
        </p:nvGrpSpPr>
        <p:grpSpPr>
          <a:xfrm>
            <a:off x="2880908" y="6151321"/>
            <a:ext cx="614244" cy="516280"/>
            <a:chOff x="2993002" y="2748664"/>
            <a:chExt cx="572240" cy="1737360"/>
          </a:xfrm>
        </p:grpSpPr>
        <p:cxnSp>
          <p:nvCxnSpPr>
            <p:cNvPr id="5" name="Straight Connector 4">
              <a:extLst>
                <a:ext uri="{FF2B5EF4-FFF2-40B4-BE49-F238E27FC236}">
                  <a16:creationId xmlns:a16="http://schemas.microsoft.com/office/drawing/2014/main" id="{7796DDA9-74C1-6C6D-73AE-C5BF1D1E91A9}"/>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D86BE8F-456F-50D9-42A4-17A3608A7244}"/>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A5D2E3A4-5380-D3BC-C5E7-7ABC60326255}"/>
              </a:ext>
            </a:extLst>
          </p:cNvPr>
          <p:cNvSpPr/>
          <p:nvPr/>
        </p:nvSpPr>
        <p:spPr bwMode="auto">
          <a:xfrm>
            <a:off x="635769" y="6151322"/>
            <a:ext cx="2117180" cy="516280"/>
          </a:xfrm>
          <a:prstGeom prst="rect">
            <a:avLst/>
          </a:prstGeom>
          <a:solidFill>
            <a:srgbClr val="26262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Ledger Data Exposed</a:t>
            </a:r>
          </a:p>
        </p:txBody>
      </p:sp>
      <p:sp>
        <p:nvSpPr>
          <p:cNvPr id="8" name="TextBox 7">
            <a:extLst>
              <a:ext uri="{FF2B5EF4-FFF2-40B4-BE49-F238E27FC236}">
                <a16:creationId xmlns:a16="http://schemas.microsoft.com/office/drawing/2014/main" id="{889855BB-AD09-BED2-CB54-EB19FDC33939}"/>
              </a:ext>
            </a:extLst>
          </p:cNvPr>
          <p:cNvSpPr txBox="1"/>
          <p:nvPr/>
        </p:nvSpPr>
        <p:spPr>
          <a:xfrm>
            <a:off x="3495150" y="6237000"/>
            <a:ext cx="8061070" cy="362072"/>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sng" strike="noStrike" kern="0" cap="none" spc="0" normalizeH="0" baseline="0" noProof="0" dirty="0">
                <a:ln>
                  <a:noFill/>
                </a:ln>
                <a:solidFill>
                  <a:srgbClr val="50E6FF"/>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aka.ms/ledger-data-exposed</a:t>
            </a:r>
            <a:endParaRPr kumimoji="0" lang="en-US" sz="1765" b="0" i="0" u="sng" strike="noStrike" kern="0" cap="none" spc="0" normalizeH="0" baseline="0" noProof="0" dirty="0">
              <a:ln>
                <a:noFill/>
              </a:ln>
              <a:solidFill>
                <a:srgbClr val="50E6FF"/>
              </a:solidFill>
              <a:effectLst/>
              <a:uLnTx/>
              <a:uFillTx/>
              <a:latin typeface="Segoe UI Semibold"/>
              <a:ea typeface="+mn-ea"/>
              <a:cs typeface="+mn-cs"/>
            </a:endParaRPr>
          </a:p>
        </p:txBody>
      </p:sp>
      <p:grpSp>
        <p:nvGrpSpPr>
          <p:cNvPr id="9" name="Group 8">
            <a:extLst>
              <a:ext uri="{FF2B5EF4-FFF2-40B4-BE49-F238E27FC236}">
                <a16:creationId xmlns:a16="http://schemas.microsoft.com/office/drawing/2014/main" id="{AFACB70E-CE14-03CD-FC49-767C72F330EF}"/>
              </a:ext>
              <a:ext uri="{C183D7F6-B498-43B3-948B-1728B52AA6E4}">
                <adec:decorative xmlns:adec="http://schemas.microsoft.com/office/drawing/2017/decorative" val="1"/>
              </a:ext>
            </a:extLst>
          </p:cNvPr>
          <p:cNvGrpSpPr/>
          <p:nvPr/>
        </p:nvGrpSpPr>
        <p:grpSpPr>
          <a:xfrm>
            <a:off x="2880908" y="4337860"/>
            <a:ext cx="614244" cy="516280"/>
            <a:chOff x="2993002" y="2748664"/>
            <a:chExt cx="572240" cy="1737360"/>
          </a:xfrm>
        </p:grpSpPr>
        <p:cxnSp>
          <p:nvCxnSpPr>
            <p:cNvPr id="10" name="Straight Connector 9">
              <a:extLst>
                <a:ext uri="{FF2B5EF4-FFF2-40B4-BE49-F238E27FC236}">
                  <a16:creationId xmlns:a16="http://schemas.microsoft.com/office/drawing/2014/main" id="{2A652D5C-B385-1F08-5D48-6D321153C102}"/>
                </a:ext>
              </a:extLst>
            </p:cNvPr>
            <p:cNvCxnSpPr/>
            <p:nvPr/>
          </p:nvCxnSpPr>
          <p:spPr>
            <a:xfrm>
              <a:off x="2993002" y="2748664"/>
              <a:ext cx="0" cy="173736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F6FA16-BFC9-454B-8ED2-E2CA0B0B015F}"/>
                </a:ext>
              </a:extLst>
            </p:cNvPr>
            <p:cNvCxnSpPr>
              <a:cxnSpLocks/>
            </p:cNvCxnSpPr>
            <p:nvPr/>
          </p:nvCxnSpPr>
          <p:spPr>
            <a:xfrm>
              <a:off x="2993002" y="3620683"/>
              <a:ext cx="572240" cy="0"/>
            </a:xfrm>
            <a:prstGeom prst="line">
              <a:avLst/>
            </a:prstGeom>
            <a:ln w="12700">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EEA82418-DAB8-AF80-4F7F-791B661FB828}"/>
              </a:ext>
            </a:extLst>
          </p:cNvPr>
          <p:cNvSpPr/>
          <p:nvPr/>
        </p:nvSpPr>
        <p:spPr bwMode="auto">
          <a:xfrm>
            <a:off x="635769" y="4337861"/>
            <a:ext cx="2117180" cy="516280"/>
          </a:xfrm>
          <a:prstGeom prst="rect">
            <a:avLst/>
          </a:prstGeom>
          <a:solidFill>
            <a:srgbClr val="26262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Qode Case Study</a:t>
            </a:r>
          </a:p>
        </p:txBody>
      </p:sp>
      <p:sp>
        <p:nvSpPr>
          <p:cNvPr id="13" name="TextBox 12">
            <a:extLst>
              <a:ext uri="{FF2B5EF4-FFF2-40B4-BE49-F238E27FC236}">
                <a16:creationId xmlns:a16="http://schemas.microsoft.com/office/drawing/2014/main" id="{D894BA58-EE83-DC9C-C35A-0968A9413300}"/>
              </a:ext>
            </a:extLst>
          </p:cNvPr>
          <p:cNvSpPr txBox="1"/>
          <p:nvPr/>
        </p:nvSpPr>
        <p:spPr>
          <a:xfrm>
            <a:off x="3495150" y="4423539"/>
            <a:ext cx="8061070" cy="362072"/>
          </a:xfrm>
          <a:prstGeom prst="rect">
            <a:avLst/>
          </a:prstGeom>
          <a:noFill/>
        </p:spPr>
        <p:txBody>
          <a:bodyPr wrap="square" anchor="ctr" anchorCtr="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sng" strike="noStrike" kern="0" cap="none" spc="0" normalizeH="0" baseline="0" noProof="0" dirty="0">
                <a:ln>
                  <a:noFill/>
                </a:ln>
                <a:solidFill>
                  <a:srgbClr val="50E6FF"/>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aka.ms/qode-case-study</a:t>
            </a:r>
            <a:endParaRPr kumimoji="0" lang="en-US" sz="1765" b="0" i="0" u="sng" strike="noStrike" kern="0" cap="none" spc="0" normalizeH="0" baseline="0" noProof="0" dirty="0">
              <a:ln>
                <a:noFill/>
              </a:ln>
              <a:solidFill>
                <a:srgbClr val="50E6FF"/>
              </a:solidFill>
              <a:effectLst/>
              <a:uLnTx/>
              <a:uFillTx/>
              <a:latin typeface="Segoe UI Semibold"/>
              <a:ea typeface="+mn-ea"/>
              <a:cs typeface="+mn-cs"/>
            </a:endParaRPr>
          </a:p>
        </p:txBody>
      </p:sp>
    </p:spTree>
    <p:extLst>
      <p:ext uri="{BB962C8B-B14F-4D97-AF65-F5344CB8AC3E}">
        <p14:creationId xmlns:p14="http://schemas.microsoft.com/office/powerpoint/2010/main" val="6160864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42" presetClass="path" presetSubtype="0" decel="100000" fill="hold" nodeType="withEffect">
                                  <p:stCondLst>
                                    <p:cond delay="100"/>
                                  </p:stCondLst>
                                  <p:childTnLst>
                                    <p:animMotion origin="layout" path="M -4.55961E-6 0.04494 L -4.55961E-6 8.21607E-7 " pathEditMode="relative" rAng="0" ptsTypes="AA">
                                      <p:cBhvr>
                                        <p:cTn id="9" dur="600" fill="hold"/>
                                        <p:tgtEl>
                                          <p:spTgt spid="96"/>
                                        </p:tgtEl>
                                        <p:attrNameLst>
                                          <p:attrName>ppt_x</p:attrName>
                                          <p:attrName>ppt_y</p:attrName>
                                        </p:attrNameLst>
                                      </p:cBhvr>
                                      <p:rCtr x="0" y="-2247"/>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1.51647E-6 0.04494 L -1.51647E-6 -3.99455E-6 " pathEditMode="relative" rAng="0" ptsTypes="AA">
                                      <p:cBhvr>
                                        <p:cTn id="14" dur="600" fill="hold"/>
                                        <p:tgtEl>
                                          <p:spTgt spid="2"/>
                                        </p:tgtEl>
                                        <p:attrNameLst>
                                          <p:attrName>ppt_x</p:attrName>
                                          <p:attrName>ppt_y</p:attrName>
                                        </p:attrNameLst>
                                      </p:cBhvr>
                                      <p:rCtr x="0" y="-2247"/>
                                    </p:animMotion>
                                  </p:childTnLst>
                                </p:cTn>
                              </p:par>
                              <p:par>
                                <p:cTn id="15" presetID="10" presetClass="entr" presetSubtype="0" fill="hold" nodeType="withEffect">
                                  <p:stCondLst>
                                    <p:cond delay="2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nodeType="withEffect">
                                  <p:stCondLst>
                                    <p:cond delay="200"/>
                                  </p:stCondLst>
                                  <p:childTnLst>
                                    <p:animMotion origin="layout" path="M -4.55961E-6 0.04494 L -4.55961E-6 -3.05946E-6 " pathEditMode="relative" rAng="0" ptsTypes="AA">
                                      <p:cBhvr>
                                        <p:cTn id="19" dur="600" fill="hold"/>
                                        <p:tgtEl>
                                          <p:spTgt spid="31"/>
                                        </p:tgtEl>
                                        <p:attrNameLst>
                                          <p:attrName>ppt_x</p:attrName>
                                          <p:attrName>ppt_y</p:attrName>
                                        </p:attrNameLst>
                                      </p:cBhvr>
                                      <p:rCtr x="0" y="-2247"/>
                                    </p:animMotion>
                                  </p:childTnLst>
                                </p:cTn>
                              </p:par>
                              <p:par>
                                <p:cTn id="20" presetID="10" presetClass="entr" presetSubtype="0" fill="hold" grpId="0" nodeType="withEffect">
                                  <p:stCondLst>
                                    <p:cond delay="2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grpId="1" nodeType="withEffect">
                                  <p:stCondLst>
                                    <p:cond delay="200"/>
                                  </p:stCondLst>
                                  <p:childTnLst>
                                    <p:animMotion origin="layout" path="M -1.51647E-6 0.04493 L -1.51647E-6 3.90377E-6 " pathEditMode="relative" rAng="0" ptsTypes="AA">
                                      <p:cBhvr>
                                        <p:cTn id="24" dur="600" fill="hold"/>
                                        <p:tgtEl>
                                          <p:spTgt spid="18"/>
                                        </p:tgtEl>
                                        <p:attrNameLst>
                                          <p:attrName>ppt_x</p:attrName>
                                          <p:attrName>ppt_y</p:attrName>
                                        </p:attrNameLst>
                                      </p:cBhvr>
                                      <p:rCtr x="0" y="-2247"/>
                                    </p:animMotion>
                                  </p:childTnLst>
                                </p:cTn>
                              </p:par>
                              <p:par>
                                <p:cTn id="25" presetID="10" presetClass="entr" presetSubtype="0" fill="hold" nodeType="withEffect">
                                  <p:stCondLst>
                                    <p:cond delay="40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500"/>
                                        <p:tgtEl>
                                          <p:spTgt spid="99"/>
                                        </p:tgtEl>
                                      </p:cBhvr>
                                    </p:animEffect>
                                  </p:childTnLst>
                                </p:cTn>
                              </p:par>
                              <p:par>
                                <p:cTn id="28" presetID="42" presetClass="path" presetSubtype="0" decel="100000" fill="hold" nodeType="withEffect">
                                  <p:stCondLst>
                                    <p:cond delay="400"/>
                                  </p:stCondLst>
                                  <p:childTnLst>
                                    <p:animMotion origin="layout" path="M -4.55961E-6 0.04494 L -4.55961E-6 3.10486E-6 " pathEditMode="relative" rAng="0" ptsTypes="AA">
                                      <p:cBhvr>
                                        <p:cTn id="29" dur="600" fill="hold"/>
                                        <p:tgtEl>
                                          <p:spTgt spid="99"/>
                                        </p:tgtEl>
                                        <p:attrNameLst>
                                          <p:attrName>ppt_x</p:attrName>
                                          <p:attrName>ppt_y</p:attrName>
                                        </p:attrNameLst>
                                      </p:cBhvr>
                                      <p:rCtr x="0" y="-2247"/>
                                    </p:animMotion>
                                  </p:childTnLst>
                                </p:cTn>
                              </p:par>
                              <p:par>
                                <p:cTn id="30" presetID="10" presetClass="entr" presetSubtype="0" fill="hold" grpId="0" nodeType="withEffect">
                                  <p:stCondLst>
                                    <p:cond delay="4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grpId="1" nodeType="withEffect">
                                  <p:stCondLst>
                                    <p:cond delay="400"/>
                                  </p:stCondLst>
                                  <p:childTnLst>
                                    <p:animMotion origin="layout" path="M -1.51647E-6 0.04494 L -1.51647E-6 3.10486E-6 " pathEditMode="relative" rAng="0" ptsTypes="AA">
                                      <p:cBhvr>
                                        <p:cTn id="34" dur="600" fill="hold"/>
                                        <p:tgtEl>
                                          <p:spTgt spid="17"/>
                                        </p:tgtEl>
                                        <p:attrNameLst>
                                          <p:attrName>ppt_x</p:attrName>
                                          <p:attrName>ppt_y</p:attrName>
                                        </p:attrNameLst>
                                      </p:cBhvr>
                                      <p:rCtr x="0" y="-2247"/>
                                    </p:animMotion>
                                  </p:childTnLst>
                                </p:cTn>
                              </p:par>
                              <p:par>
                                <p:cTn id="35" presetID="10" presetClass="entr" presetSubtype="0" fill="hold" nodeType="withEffect">
                                  <p:stCondLst>
                                    <p:cond delay="50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childTnLst>
                                </p:cTn>
                              </p:par>
                              <p:par>
                                <p:cTn id="38" presetID="42" presetClass="path" presetSubtype="0" decel="100000" fill="hold" nodeType="withEffect">
                                  <p:stCondLst>
                                    <p:cond delay="500"/>
                                  </p:stCondLst>
                                  <p:childTnLst>
                                    <p:animMotion origin="layout" path="M -4.55961E-6 0.04494 L -4.55961E-6 -7.76214E-7 " pathEditMode="relative" rAng="0" ptsTypes="AA">
                                      <p:cBhvr>
                                        <p:cTn id="39" dur="600" fill="hold"/>
                                        <p:tgtEl>
                                          <p:spTgt spid="102"/>
                                        </p:tgtEl>
                                        <p:attrNameLst>
                                          <p:attrName>ppt_x</p:attrName>
                                          <p:attrName>ppt_y</p:attrName>
                                        </p:attrNameLst>
                                      </p:cBhvr>
                                      <p:rCtr x="0" y="-2247"/>
                                    </p:animMotion>
                                  </p:childTnLst>
                                </p:cTn>
                              </p:par>
                              <p:par>
                                <p:cTn id="40" presetID="10" presetClass="entr" presetSubtype="0" fill="hold" grpId="0" nodeType="withEffect">
                                  <p:stCondLst>
                                    <p:cond delay="5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grpId="1" nodeType="withEffect">
                                  <p:stCondLst>
                                    <p:cond delay="500"/>
                                  </p:stCondLst>
                                  <p:childTnLst>
                                    <p:animMotion origin="layout" path="M -1.51647E-6 0.04494 L -1.51647E-6 -7.76214E-7 " pathEditMode="relative" rAng="0" ptsTypes="AA">
                                      <p:cBhvr>
                                        <p:cTn id="44" dur="600" fill="hold"/>
                                        <p:tgtEl>
                                          <p:spTgt spid="16"/>
                                        </p:tgtEl>
                                        <p:attrNameLst>
                                          <p:attrName>ppt_x</p:attrName>
                                          <p:attrName>ppt_y</p:attrName>
                                        </p:attrNameLst>
                                      </p:cBhvr>
                                      <p:rCtr x="0" y="-2247"/>
                                    </p:animMotion>
                                  </p:childTnLst>
                                </p:cTn>
                              </p:par>
                              <p:par>
                                <p:cTn id="45" presetID="10" presetClass="entr" presetSubtype="0" fill="hold" nodeType="withEffect">
                                  <p:stCondLst>
                                    <p:cond delay="1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nodeType="withEffect">
                                  <p:stCondLst>
                                    <p:cond delay="100"/>
                                  </p:stCondLst>
                                  <p:childTnLst>
                                    <p:animMotion origin="layout" path="M -4.55961E-6 0.04494 L -4.55961E-6 8.21607E-7 " pathEditMode="relative" rAng="0" ptsTypes="AA">
                                      <p:cBhvr>
                                        <p:cTn id="49" dur="600" fill="hold"/>
                                        <p:tgtEl>
                                          <p:spTgt spid="37"/>
                                        </p:tgtEl>
                                        <p:attrNameLst>
                                          <p:attrName>ppt_x</p:attrName>
                                          <p:attrName>ppt_y</p:attrName>
                                        </p:attrNameLst>
                                      </p:cBhvr>
                                      <p:rCtr x="0" y="-2247"/>
                                    </p:animMotion>
                                  </p:childTnLst>
                                </p:cTn>
                              </p:par>
                              <p:par>
                                <p:cTn id="50" presetID="10" presetClass="entr" presetSubtype="0" fill="hold" grpId="0" nodeType="withEffect">
                                  <p:stCondLst>
                                    <p:cond delay="1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42" presetClass="path" presetSubtype="0" decel="100000" fill="hold" grpId="1" nodeType="withEffect">
                                  <p:stCondLst>
                                    <p:cond delay="100"/>
                                  </p:stCondLst>
                                  <p:childTnLst>
                                    <p:animMotion origin="layout" path="M -1.51647E-6 0.04494 L -1.51647E-6 -3.99455E-6 " pathEditMode="relative" rAng="0" ptsTypes="AA">
                                      <p:cBhvr>
                                        <p:cTn id="54" dur="600" fill="hold"/>
                                        <p:tgtEl>
                                          <p:spTgt spid="46"/>
                                        </p:tgtEl>
                                        <p:attrNameLst>
                                          <p:attrName>ppt_x</p:attrName>
                                          <p:attrName>ppt_y</p:attrName>
                                        </p:attrNameLst>
                                      </p:cBhvr>
                                      <p:rCtr x="0" y="-2247"/>
                                    </p:animMotion>
                                  </p:childTnLst>
                                </p:cTn>
                              </p:par>
                              <p:par>
                                <p:cTn id="55" presetID="10" presetClass="entr" presetSubtype="0" fill="hold" nodeType="withEffect">
                                  <p:stCondLst>
                                    <p:cond delay="1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42" presetClass="path" presetSubtype="0" decel="100000" fill="hold" nodeType="withEffect">
                                  <p:stCondLst>
                                    <p:cond delay="100"/>
                                  </p:stCondLst>
                                  <p:childTnLst>
                                    <p:animMotion origin="layout" path="M -4.55961E-6 0.04494 L -4.55961E-6 8.21607E-7 " pathEditMode="relative" rAng="0" ptsTypes="AA">
                                      <p:cBhvr>
                                        <p:cTn id="59" dur="600" fill="hold"/>
                                        <p:tgtEl>
                                          <p:spTgt spid="47"/>
                                        </p:tgtEl>
                                        <p:attrNameLst>
                                          <p:attrName>ppt_x</p:attrName>
                                          <p:attrName>ppt_y</p:attrName>
                                        </p:attrNameLst>
                                      </p:cBhvr>
                                      <p:rCtr x="0" y="-2247"/>
                                    </p:animMotion>
                                  </p:childTnLst>
                                </p:cTn>
                              </p:par>
                              <p:par>
                                <p:cTn id="60" presetID="10" presetClass="entr" presetSubtype="0" fill="hold" grpId="0" nodeType="withEffect">
                                  <p:stCondLst>
                                    <p:cond delay="10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42" presetClass="path" presetSubtype="0" decel="100000" fill="hold" grpId="1" nodeType="withEffect">
                                  <p:stCondLst>
                                    <p:cond delay="100"/>
                                  </p:stCondLst>
                                  <p:childTnLst>
                                    <p:animMotion origin="layout" path="M -1.51647E-6 0.04494 L -1.51647E-6 -3.99455E-6 " pathEditMode="relative" rAng="0" ptsTypes="AA">
                                      <p:cBhvr>
                                        <p:cTn id="64" dur="600" fill="hold"/>
                                        <p:tgtEl>
                                          <p:spTgt spid="57"/>
                                        </p:tgtEl>
                                        <p:attrNameLst>
                                          <p:attrName>ppt_x</p:attrName>
                                          <p:attrName>ppt_y</p:attrName>
                                        </p:attrNameLst>
                                      </p:cBhvr>
                                      <p:rCtr x="0" y="-2247"/>
                                    </p:animMotion>
                                  </p:childTnLst>
                                </p:cTn>
                              </p:par>
                              <p:par>
                                <p:cTn id="65" presetID="10" presetClass="entr" presetSubtype="0" fill="hold" nodeType="withEffect">
                                  <p:stCondLst>
                                    <p:cond delay="10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42" presetClass="path" presetSubtype="0" decel="100000" fill="hold" nodeType="withEffect">
                                  <p:stCondLst>
                                    <p:cond delay="100"/>
                                  </p:stCondLst>
                                  <p:childTnLst>
                                    <p:animMotion origin="layout" path="M -4.55961E-6 0.04494 L -4.55961E-6 8.21607E-7 " pathEditMode="relative" rAng="0" ptsTypes="AA">
                                      <p:cBhvr>
                                        <p:cTn id="69" dur="600" fill="hold"/>
                                        <p:tgtEl>
                                          <p:spTgt spid="4"/>
                                        </p:tgtEl>
                                        <p:attrNameLst>
                                          <p:attrName>ppt_x</p:attrName>
                                          <p:attrName>ppt_y</p:attrName>
                                        </p:attrNameLst>
                                      </p:cBhvr>
                                      <p:rCtr x="0" y="-2247"/>
                                    </p:animMotion>
                                  </p:childTnLst>
                                </p:cTn>
                              </p:par>
                              <p:par>
                                <p:cTn id="70" presetID="10" presetClass="entr" presetSubtype="0" fill="hold" grpId="0" nodeType="withEffect">
                                  <p:stCondLst>
                                    <p:cond delay="10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42" presetClass="path" presetSubtype="0" decel="100000" fill="hold" grpId="1" nodeType="withEffect">
                                  <p:stCondLst>
                                    <p:cond delay="100"/>
                                  </p:stCondLst>
                                  <p:childTnLst>
                                    <p:animMotion origin="layout" path="M -1.51647E-6 0.04494 L -1.51647E-6 -3.99455E-6 " pathEditMode="relative" rAng="0" ptsTypes="AA">
                                      <p:cBhvr>
                                        <p:cTn id="74" dur="600" fill="hold"/>
                                        <p:tgtEl>
                                          <p:spTgt spid="8"/>
                                        </p:tgtEl>
                                        <p:attrNameLst>
                                          <p:attrName>ppt_x</p:attrName>
                                          <p:attrName>ppt_y</p:attrName>
                                        </p:attrNameLst>
                                      </p:cBhvr>
                                      <p:rCtr x="0" y="-2247"/>
                                    </p:animMotion>
                                  </p:childTnLst>
                                </p:cTn>
                              </p:par>
                              <p:par>
                                <p:cTn id="75" presetID="10" presetClass="entr" presetSubtype="0" fill="hold" nodeType="withEffect">
                                  <p:stCondLst>
                                    <p:cond delay="10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42" presetClass="path" presetSubtype="0" decel="100000" fill="hold" nodeType="withEffect">
                                  <p:stCondLst>
                                    <p:cond delay="100"/>
                                  </p:stCondLst>
                                  <p:childTnLst>
                                    <p:animMotion origin="layout" path="M -4.55961E-6 0.04494 L -4.55961E-6 8.21607E-7 " pathEditMode="relative" rAng="0" ptsTypes="AA">
                                      <p:cBhvr>
                                        <p:cTn id="79" dur="600" fill="hold"/>
                                        <p:tgtEl>
                                          <p:spTgt spid="9"/>
                                        </p:tgtEl>
                                        <p:attrNameLst>
                                          <p:attrName>ppt_x</p:attrName>
                                          <p:attrName>ppt_y</p:attrName>
                                        </p:attrNameLst>
                                      </p:cBhvr>
                                      <p:rCtr x="0" y="-2247"/>
                                    </p:animMotion>
                                  </p:childTnLst>
                                </p:cTn>
                              </p:par>
                              <p:par>
                                <p:cTn id="80" presetID="10" presetClass="entr" presetSubtype="0" fill="hold" grpId="0" nodeType="withEffect">
                                  <p:stCondLst>
                                    <p:cond delay="10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42" presetClass="path" presetSubtype="0" decel="100000" fill="hold" grpId="1" nodeType="withEffect">
                                  <p:stCondLst>
                                    <p:cond delay="100"/>
                                  </p:stCondLst>
                                  <p:childTnLst>
                                    <p:animMotion origin="layout" path="M -1.51647E-6 0.04494 L -1.51647E-6 -3.99455E-6 " pathEditMode="relative" rAng="0" ptsTypes="AA">
                                      <p:cBhvr>
                                        <p:cTn id="84" dur="600" fill="hold"/>
                                        <p:tgtEl>
                                          <p:spTgt spid="1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8" grpId="0"/>
      <p:bldP spid="18" grpId="1"/>
      <p:bldP spid="17" grpId="0"/>
      <p:bldP spid="17" grpId="1"/>
      <p:bldP spid="16" grpId="0"/>
      <p:bldP spid="16" grpId="1"/>
      <p:bldP spid="46" grpId="0"/>
      <p:bldP spid="46" grpId="1"/>
      <p:bldP spid="57" grpId="0"/>
      <p:bldP spid="57" grpId="1"/>
      <p:bldP spid="8" grpId="0"/>
      <p:bldP spid="8" grpId="1"/>
      <p:bldP spid="13" grpId="0"/>
      <p:bldP spid="13"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1">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3" name="Rectangle 33">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Freeform: Shape 35">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8" name="Obraz 7">
            <a:extLst>
              <a:ext uri="{FF2B5EF4-FFF2-40B4-BE49-F238E27FC236}">
                <a16:creationId xmlns:a16="http://schemas.microsoft.com/office/drawing/2014/main" id="{713D4950-93FD-5C78-6897-BD78578EEB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92563" y="229025"/>
            <a:ext cx="8006873" cy="5563924"/>
          </a:xfrm>
          <a:prstGeom prst="rect">
            <a:avLst/>
          </a:prstGeom>
        </p:spPr>
      </p:pic>
    </p:spTree>
    <p:extLst>
      <p:ext uri="{BB962C8B-B14F-4D97-AF65-F5344CB8AC3E}">
        <p14:creationId xmlns:p14="http://schemas.microsoft.com/office/powerpoint/2010/main" val="515138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29FEA7-AE9D-BBB7-3508-EC54BB69AFCE}"/>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24364C13-D475-686B-0825-26CE5FA46875}"/>
              </a:ext>
            </a:extLst>
          </p:cNvPr>
          <p:cNvSpPr>
            <a:spLocks noGrp="1"/>
          </p:cNvSpPr>
          <p:nvPr>
            <p:ph type="body" sz="quarter" idx="12"/>
          </p:nvPr>
        </p:nvSpPr>
        <p:spPr/>
        <p:txBody>
          <a:bodyPr/>
          <a:lstStyle/>
          <a:p>
            <a:r>
              <a:rPr lang="en-US" dirty="0"/>
              <a:t>Pieter Vanhove</a:t>
            </a:r>
          </a:p>
        </p:txBody>
      </p:sp>
      <p:sp>
        <p:nvSpPr>
          <p:cNvPr id="7" name="Text Placeholder 6">
            <a:extLst>
              <a:ext uri="{FF2B5EF4-FFF2-40B4-BE49-F238E27FC236}">
                <a16:creationId xmlns:a16="http://schemas.microsoft.com/office/drawing/2014/main" id="{613480A5-1015-A8DE-72BB-B16CFA8FAABB}"/>
              </a:ext>
            </a:extLst>
          </p:cNvPr>
          <p:cNvSpPr>
            <a:spLocks noGrp="1"/>
          </p:cNvSpPr>
          <p:nvPr>
            <p:ph type="body" sz="quarter" idx="13"/>
          </p:nvPr>
        </p:nvSpPr>
        <p:spPr/>
        <p:txBody>
          <a:bodyPr/>
          <a:lstStyle/>
          <a:p>
            <a:r>
              <a:rPr lang="en-US" dirty="0">
                <a:hlinkClick r:id="rId2"/>
              </a:rPr>
              <a:t>Pieter.Vanhove@microsoft.com</a:t>
            </a:r>
            <a:r>
              <a:rPr lang="en-US" dirty="0"/>
              <a:t> </a:t>
            </a:r>
          </a:p>
        </p:txBody>
      </p:sp>
    </p:spTree>
    <p:extLst>
      <p:ext uri="{BB962C8B-B14F-4D97-AF65-F5344CB8AC3E}">
        <p14:creationId xmlns:p14="http://schemas.microsoft.com/office/powerpoint/2010/main" val="11907700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A1C6-A826-2135-F5FC-20F6AE026E10}"/>
              </a:ext>
            </a:extLst>
          </p:cNvPr>
          <p:cNvSpPr>
            <a:spLocks noGrp="1"/>
          </p:cNvSpPr>
          <p:nvPr>
            <p:ph type="title"/>
          </p:nvPr>
        </p:nvSpPr>
        <p:spPr>
          <a:xfrm>
            <a:off x="585216" y="2918853"/>
            <a:ext cx="9144000" cy="615553"/>
          </a:xfrm>
        </p:spPr>
        <p:txBody>
          <a:bodyPr/>
          <a:lstStyle/>
          <a:p>
            <a:r>
              <a:rPr lang="en-US" dirty="0"/>
              <a:t>Transparent Data Encryption</a:t>
            </a:r>
          </a:p>
        </p:txBody>
      </p:sp>
    </p:spTree>
    <p:extLst>
      <p:ext uri="{BB962C8B-B14F-4D97-AF65-F5344CB8AC3E}">
        <p14:creationId xmlns:p14="http://schemas.microsoft.com/office/powerpoint/2010/main" val="5089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A27B-0691-B7BD-2BAB-05A5FB5D4B89}"/>
              </a:ext>
            </a:extLst>
          </p:cNvPr>
          <p:cNvSpPr>
            <a:spLocks noGrp="1"/>
          </p:cNvSpPr>
          <p:nvPr>
            <p:ph type="title"/>
          </p:nvPr>
        </p:nvSpPr>
        <p:spPr>
          <a:xfrm>
            <a:off x="588263" y="457200"/>
            <a:ext cx="4910837" cy="1107996"/>
          </a:xfrm>
        </p:spPr>
        <p:txBody>
          <a:bodyPr wrap="square" anchor="t">
            <a:normAutofit/>
          </a:bodyPr>
          <a:lstStyle/>
          <a:p>
            <a:pPr>
              <a:lnSpc>
                <a:spcPct val="90000"/>
              </a:lnSpc>
            </a:pPr>
            <a:r>
              <a:rPr lang="en-BE" sz="3100" dirty="0"/>
              <a:t>The </a:t>
            </a:r>
            <a:r>
              <a:rPr lang="en-US" sz="3100" dirty="0"/>
              <a:t>b</a:t>
            </a:r>
            <a:r>
              <a:rPr lang="en-BE" sz="3100" dirty="0" err="1"/>
              <a:t>enefits</a:t>
            </a:r>
            <a:r>
              <a:rPr lang="en-BE" sz="3100" dirty="0"/>
              <a:t> of Transparent Data Encryption</a:t>
            </a:r>
            <a:r>
              <a:rPr lang="en-US" sz="3100" dirty="0"/>
              <a:t> (TDE)</a:t>
            </a:r>
            <a:endParaRPr lang="en-BE" sz="3100" dirty="0"/>
          </a:p>
        </p:txBody>
      </p:sp>
      <p:sp>
        <p:nvSpPr>
          <p:cNvPr id="4" name="Content Placeholder 3">
            <a:extLst>
              <a:ext uri="{FF2B5EF4-FFF2-40B4-BE49-F238E27FC236}">
                <a16:creationId xmlns:a16="http://schemas.microsoft.com/office/drawing/2014/main" id="{069F53ED-4245-81F9-13A6-DD6D79022D72}"/>
              </a:ext>
            </a:extLst>
          </p:cNvPr>
          <p:cNvSpPr>
            <a:spLocks noGrp="1"/>
          </p:cNvSpPr>
          <p:nvPr>
            <p:ph sz="quarter" idx="12"/>
          </p:nvPr>
        </p:nvSpPr>
        <p:spPr>
          <a:xfrm>
            <a:off x="584201" y="1816100"/>
            <a:ext cx="4910138" cy="3670300"/>
          </a:xfrm>
        </p:spPr>
        <p:txBody>
          <a:bodyPr wrap="square">
            <a:normAutofit/>
          </a:bodyPr>
          <a:lstStyle/>
          <a:p>
            <a:pPr>
              <a:lnSpc>
                <a:spcPct val="90000"/>
              </a:lnSpc>
            </a:pPr>
            <a:r>
              <a:rPr lang="en-US" sz="2200" dirty="0"/>
              <a:t>Protects data-at-rest</a:t>
            </a:r>
          </a:p>
          <a:p>
            <a:pPr>
              <a:lnSpc>
                <a:spcPct val="90000"/>
              </a:lnSpc>
            </a:pPr>
            <a:r>
              <a:rPr lang="en-US" sz="2200" dirty="0"/>
              <a:t>Entire database is encrypted on disk (not in memory)</a:t>
            </a:r>
          </a:p>
          <a:p>
            <a:pPr>
              <a:lnSpc>
                <a:spcPct val="90000"/>
              </a:lnSpc>
            </a:pPr>
            <a:r>
              <a:rPr lang="en-US" sz="2200" dirty="0"/>
              <a:t>Enabled by default</a:t>
            </a:r>
          </a:p>
          <a:p>
            <a:pPr>
              <a:lnSpc>
                <a:spcPct val="90000"/>
              </a:lnSpc>
            </a:pPr>
            <a:r>
              <a:rPr lang="en-US" sz="2200" dirty="0"/>
              <a:t>No application or schema changes are required</a:t>
            </a:r>
          </a:p>
          <a:p>
            <a:pPr>
              <a:lnSpc>
                <a:spcPct val="90000"/>
              </a:lnSpc>
            </a:pPr>
            <a:r>
              <a:rPr lang="en-US" sz="2200" dirty="0"/>
              <a:t>Backups, data, and log files are unusable without the encryption key</a:t>
            </a:r>
          </a:p>
          <a:p>
            <a:pPr>
              <a:lnSpc>
                <a:spcPct val="90000"/>
              </a:lnSpc>
            </a:pPr>
            <a:r>
              <a:rPr lang="en-US" sz="2200" dirty="0"/>
              <a:t>Supports both service-managed and customer-managed keys</a:t>
            </a:r>
          </a:p>
          <a:p>
            <a:pPr>
              <a:lnSpc>
                <a:spcPct val="90000"/>
              </a:lnSpc>
            </a:pPr>
            <a:endParaRPr lang="en-US" sz="2200" dirty="0"/>
          </a:p>
        </p:txBody>
      </p:sp>
      <p:pic>
        <p:nvPicPr>
          <p:cNvPr id="5" name="Content Placeholder 4" descr="Eye exam equipment">
            <a:extLst>
              <a:ext uri="{FF2B5EF4-FFF2-40B4-BE49-F238E27FC236}">
                <a16:creationId xmlns:a16="http://schemas.microsoft.com/office/drawing/2014/main" id="{A895455A-2080-4D50-BB4D-663641AC4218}"/>
              </a:ext>
            </a:extLst>
          </p:cNvPr>
          <p:cNvPicPr>
            <a:picLocks noGrp="1" noChangeAspect="1"/>
          </p:cNvPicPr>
          <p:nvPr>
            <p:ph type="pic" sz="quarter" idx="10"/>
          </p:nvPr>
        </p:nvPicPr>
        <p:blipFill rotWithShape="1">
          <a:blip r:embed="rId3"/>
          <a:srcRect l="35631" r="14369"/>
          <a:stretch/>
        </p:blipFill>
        <p:spPr>
          <a:xfrm>
            <a:off x="6096000" y="10"/>
            <a:ext cx="6096000" cy="6857990"/>
          </a:xfrm>
          <a:noFill/>
        </p:spPr>
      </p:pic>
    </p:spTree>
    <p:extLst>
      <p:ext uri="{BB962C8B-B14F-4D97-AF65-F5344CB8AC3E}">
        <p14:creationId xmlns:p14="http://schemas.microsoft.com/office/powerpoint/2010/main" val="40044928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DCCB70-1A4B-39BA-F317-CCB869DF129A}"/>
              </a:ext>
            </a:extLst>
          </p:cNvPr>
          <p:cNvSpPr>
            <a:spLocks noGrp="1"/>
          </p:cNvSpPr>
          <p:nvPr>
            <p:ph type="title"/>
          </p:nvPr>
        </p:nvSpPr>
        <p:spPr>
          <a:xfrm>
            <a:off x="588264" y="3152001"/>
            <a:ext cx="4127692" cy="553998"/>
          </a:xfrm>
        </p:spPr>
        <p:txBody>
          <a:bodyPr/>
          <a:lstStyle/>
          <a:p>
            <a:r>
              <a:rPr lang="en-US" dirty="0"/>
              <a:t>Key Management</a:t>
            </a:r>
            <a:endParaRPr lang="en-BE" dirty="0"/>
          </a:p>
        </p:txBody>
      </p:sp>
      <p:sp>
        <p:nvSpPr>
          <p:cNvPr id="33" name="Rectangle 32">
            <a:extLst>
              <a:ext uri="{FF2B5EF4-FFF2-40B4-BE49-F238E27FC236}">
                <a16:creationId xmlns:a16="http://schemas.microsoft.com/office/drawing/2014/main" id="{968AEE65-BA5C-462B-0EF2-AED38AFA91FC}"/>
              </a:ext>
            </a:extLst>
          </p:cNvPr>
          <p:cNvSpPr/>
          <p:nvPr/>
        </p:nvSpPr>
        <p:spPr>
          <a:xfrm>
            <a:off x="5128553" y="4082745"/>
            <a:ext cx="4788747" cy="792480"/>
          </a:xfrm>
          <a:prstGeom prst="rect">
            <a:avLst/>
          </a:prstGeom>
          <a:solidFill>
            <a:schemeClr val="accent1"/>
          </a:solidFill>
          <a:ln w="12700" cap="flat" cmpd="sng" algn="ctr">
            <a:solidFill>
              <a:srgbClr val="F2F2F2">
                <a:lumMod val="5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mn-cs"/>
              </a:rPr>
              <a:t>Azure SQL Database </a:t>
            </a:r>
            <a:endParaRPr kumimoji="0" lang="en-BE" sz="2000" b="1" i="0" u="none" strike="noStrike" kern="0" cap="none" spc="0" normalizeH="0" baseline="0" noProof="0" err="1">
              <a:ln>
                <a:noFill/>
              </a:ln>
              <a:solidFill>
                <a:schemeClr val="bg1"/>
              </a:solidFill>
              <a:effectLst/>
              <a:uLnTx/>
              <a:uFillTx/>
              <a:latin typeface="Roboto" panose="02000000000000000000" pitchFamily="2" charset="0"/>
              <a:ea typeface="Roboto" panose="02000000000000000000" pitchFamily="2" charset="0"/>
              <a:cs typeface="+mn-cs"/>
            </a:endParaRPr>
          </a:p>
        </p:txBody>
      </p:sp>
      <p:pic>
        <p:nvPicPr>
          <p:cNvPr id="34" name="Graphic 33" descr="Database outline">
            <a:extLst>
              <a:ext uri="{FF2B5EF4-FFF2-40B4-BE49-F238E27FC236}">
                <a16:creationId xmlns:a16="http://schemas.microsoft.com/office/drawing/2014/main" id="{B1C2DA80-981E-70DC-20A4-14F215171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4443" y="4043835"/>
            <a:ext cx="853440" cy="853440"/>
          </a:xfrm>
          <a:prstGeom prst="rect">
            <a:avLst/>
          </a:prstGeom>
        </p:spPr>
      </p:pic>
      <p:pic>
        <p:nvPicPr>
          <p:cNvPr id="35" name="Graphic 34" descr="Database outline">
            <a:extLst>
              <a:ext uri="{FF2B5EF4-FFF2-40B4-BE49-F238E27FC236}">
                <a16:creationId xmlns:a16="http://schemas.microsoft.com/office/drawing/2014/main" id="{F84B1C8C-636E-4F45-1108-D08E1B0928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5830" y="4043835"/>
            <a:ext cx="853440" cy="853440"/>
          </a:xfrm>
          <a:prstGeom prst="rect">
            <a:avLst/>
          </a:prstGeom>
        </p:spPr>
      </p:pic>
      <p:sp>
        <p:nvSpPr>
          <p:cNvPr id="36" name="Rectangle: Rounded Corners 35">
            <a:extLst>
              <a:ext uri="{FF2B5EF4-FFF2-40B4-BE49-F238E27FC236}">
                <a16:creationId xmlns:a16="http://schemas.microsoft.com/office/drawing/2014/main" id="{1DAFEBB2-F5BE-0ED3-FA59-2583496C8C00}"/>
              </a:ext>
            </a:extLst>
          </p:cNvPr>
          <p:cNvSpPr/>
          <p:nvPr/>
        </p:nvSpPr>
        <p:spPr>
          <a:xfrm>
            <a:off x="6365338" y="2086789"/>
            <a:ext cx="2580492" cy="739335"/>
          </a:xfrm>
          <a:prstGeom prst="roundRect">
            <a:avLst/>
          </a:prstGeom>
          <a:solidFill>
            <a:srgbClr val="1AAC1E"/>
          </a:solidFill>
          <a:ln w="12700" cap="flat" cmpd="sng" algn="ctr">
            <a:solidFill>
              <a:srgbClr val="1AAC1E">
                <a:lumMod val="20000"/>
                <a:lumOff val="8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mn-cs"/>
              </a:rPr>
              <a:t>Database Encryption Key (DEK)</a:t>
            </a:r>
            <a:endParaRPr kumimoji="0" lang="en-BE" sz="1800" b="1" i="0" u="none" strike="noStrike" kern="0" cap="none" spc="0" normalizeH="0" baseline="0" noProof="0" err="1">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37" name="Arrow: Down 36">
            <a:extLst>
              <a:ext uri="{FF2B5EF4-FFF2-40B4-BE49-F238E27FC236}">
                <a16:creationId xmlns:a16="http://schemas.microsoft.com/office/drawing/2014/main" id="{FE95BF40-F73D-38D0-0048-09E1A73AB0C2}"/>
              </a:ext>
            </a:extLst>
          </p:cNvPr>
          <p:cNvSpPr/>
          <p:nvPr/>
        </p:nvSpPr>
        <p:spPr>
          <a:xfrm>
            <a:off x="6803056" y="2879269"/>
            <a:ext cx="551237" cy="1190442"/>
          </a:xfrm>
          <a:prstGeom prst="downArrow">
            <a:avLst/>
          </a:prstGeom>
          <a:solidFill>
            <a:srgbClr val="336DC1"/>
          </a:solidFill>
          <a:ln w="12700" cap="flat" cmpd="sng" algn="ctr">
            <a:solidFill>
              <a:srgbClr val="336DC1">
                <a:lumMod val="20000"/>
                <a:lumOff val="80000"/>
              </a:srgbClr>
            </a:solidFill>
            <a:prstDash val="solid"/>
            <a:miter lim="800000"/>
          </a:ln>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Roboto"/>
                <a:ea typeface="Roboto"/>
                <a:cs typeface="Roboto"/>
              </a:rPr>
              <a:t>Decrypt</a:t>
            </a:r>
            <a:endParaRPr kumimoji="0" lang="en-US" sz="9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a:endParaRPr>
          </a:p>
        </p:txBody>
      </p:sp>
      <p:sp>
        <p:nvSpPr>
          <p:cNvPr id="38" name="Arrow: Up 37">
            <a:extLst>
              <a:ext uri="{FF2B5EF4-FFF2-40B4-BE49-F238E27FC236}">
                <a16:creationId xmlns:a16="http://schemas.microsoft.com/office/drawing/2014/main" id="{9F6AF1A5-9F1E-9ABD-5B5C-DF856F98EAF1}"/>
              </a:ext>
            </a:extLst>
          </p:cNvPr>
          <p:cNvSpPr/>
          <p:nvPr/>
        </p:nvSpPr>
        <p:spPr>
          <a:xfrm>
            <a:off x="7861245" y="2833779"/>
            <a:ext cx="551237" cy="1190442"/>
          </a:xfrm>
          <a:prstGeom prst="upArrow">
            <a:avLst/>
          </a:prstGeom>
          <a:solidFill>
            <a:srgbClr val="336DC1"/>
          </a:solidFill>
          <a:ln w="12700" cap="flat" cmpd="sng" algn="ctr">
            <a:solidFill>
              <a:srgbClr val="336DC1">
                <a:lumMod val="20000"/>
                <a:lumOff val="80000"/>
              </a:srgbClr>
            </a:solidFill>
            <a:prstDash val="solid"/>
            <a:miter lim="800000"/>
          </a:ln>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Roboto"/>
                <a:ea typeface="Roboto"/>
                <a:cs typeface="Roboto"/>
              </a:rPr>
              <a:t>Encrypt</a:t>
            </a:r>
            <a:endParaRPr kumimoji="0" lang="en-US" sz="9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a:endParaRPr>
          </a:p>
        </p:txBody>
      </p:sp>
      <p:sp>
        <p:nvSpPr>
          <p:cNvPr id="39" name="Rectangle: Rounded Corners 38">
            <a:extLst>
              <a:ext uri="{FF2B5EF4-FFF2-40B4-BE49-F238E27FC236}">
                <a16:creationId xmlns:a16="http://schemas.microsoft.com/office/drawing/2014/main" id="{5CEAC214-D592-4DEE-9FCA-CFAC035C3EA6}"/>
              </a:ext>
            </a:extLst>
          </p:cNvPr>
          <p:cNvSpPr/>
          <p:nvPr/>
        </p:nvSpPr>
        <p:spPr>
          <a:xfrm>
            <a:off x="6365336" y="129664"/>
            <a:ext cx="2315183" cy="596629"/>
          </a:xfrm>
          <a:prstGeom prst="roundRect">
            <a:avLst/>
          </a:prstGeom>
          <a:solidFill>
            <a:srgbClr val="1AAC1E">
              <a:lumMod val="50000"/>
            </a:srgbClr>
          </a:solidFill>
          <a:ln w="12700" cap="flat" cmpd="sng" algn="ctr">
            <a:solidFill>
              <a:srgbClr val="1AAC1E"/>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mn-cs"/>
              </a:rPr>
              <a:t>TDE Protector</a:t>
            </a:r>
            <a:endParaRPr kumimoji="0" lang="en-BE" sz="1800" b="1" i="0" u="none" strike="noStrike" kern="0" cap="none" spc="0" normalizeH="0" baseline="0" noProof="0" err="1">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40" name="Arrow: Down 39">
            <a:extLst>
              <a:ext uri="{FF2B5EF4-FFF2-40B4-BE49-F238E27FC236}">
                <a16:creationId xmlns:a16="http://schemas.microsoft.com/office/drawing/2014/main" id="{D7F54061-6AF5-255E-EC1B-3144BD2228C6}"/>
              </a:ext>
            </a:extLst>
          </p:cNvPr>
          <p:cNvSpPr/>
          <p:nvPr/>
        </p:nvSpPr>
        <p:spPr>
          <a:xfrm>
            <a:off x="7284386" y="843554"/>
            <a:ext cx="491462" cy="1190090"/>
          </a:xfrm>
          <a:prstGeom prst="downArrow">
            <a:avLst/>
          </a:prstGeom>
          <a:solidFill>
            <a:srgbClr val="336DC1"/>
          </a:solidFill>
          <a:ln w="12700" cap="flat" cmpd="sng" algn="ctr">
            <a:solidFill>
              <a:srgbClr val="336DC1">
                <a:lumMod val="20000"/>
                <a:lumOff val="8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mn-cs"/>
              </a:rPr>
              <a:t>Encrypt</a:t>
            </a:r>
            <a:endParaRPr kumimoji="0" lang="en-BE" sz="500" b="1" i="0" u="none" strike="noStrike" kern="0" cap="none" spc="0" normalizeH="0" baseline="0" noProof="0" err="1">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41" name="Rectangle: Rounded Corners 40">
            <a:extLst>
              <a:ext uri="{FF2B5EF4-FFF2-40B4-BE49-F238E27FC236}">
                <a16:creationId xmlns:a16="http://schemas.microsoft.com/office/drawing/2014/main" id="{A7C75B84-3BE1-E491-CC39-44BFFC391B33}"/>
              </a:ext>
            </a:extLst>
          </p:cNvPr>
          <p:cNvSpPr/>
          <p:nvPr/>
        </p:nvSpPr>
        <p:spPr>
          <a:xfrm>
            <a:off x="6372525" y="118201"/>
            <a:ext cx="2315183" cy="615747"/>
          </a:xfrm>
          <a:prstGeom prst="roundRect">
            <a:avLst/>
          </a:prstGeom>
          <a:solidFill>
            <a:srgbClr val="CC0000"/>
          </a:solidFill>
          <a:ln w="12700" cap="flat" cmpd="sng" algn="ctr">
            <a:solidFill>
              <a:srgbClr val="CC0000">
                <a:shade val="5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mn-cs"/>
              </a:rPr>
              <a:t>System-Managed Key (SMK)</a:t>
            </a:r>
            <a:endParaRPr kumimoji="0" lang="en-BE" sz="1800" b="1" i="0" u="none" strike="noStrike" kern="0" cap="none" spc="0" normalizeH="0" baseline="0" noProof="0" err="1">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42" name="Rectangle: Rounded Corners 41">
            <a:extLst>
              <a:ext uri="{FF2B5EF4-FFF2-40B4-BE49-F238E27FC236}">
                <a16:creationId xmlns:a16="http://schemas.microsoft.com/office/drawing/2014/main" id="{5B4FECBD-309E-B7E0-374D-F25E5760759A}"/>
              </a:ext>
            </a:extLst>
          </p:cNvPr>
          <p:cNvSpPr/>
          <p:nvPr/>
        </p:nvSpPr>
        <p:spPr>
          <a:xfrm>
            <a:off x="6372524" y="114397"/>
            <a:ext cx="2315183" cy="619551"/>
          </a:xfrm>
          <a:prstGeom prst="roundRect">
            <a:avLst/>
          </a:prstGeom>
          <a:solidFill>
            <a:srgbClr val="CC0000"/>
          </a:solidFill>
          <a:ln w="12700" cap="flat" cmpd="sng" algn="ctr">
            <a:solidFill>
              <a:srgbClr val="CC0000">
                <a:shade val="50000"/>
              </a:srgbClr>
            </a:solidFill>
            <a:prstDash val="solid"/>
            <a:miter lim="800000"/>
          </a:ln>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Roboto"/>
                <a:ea typeface="Roboto"/>
                <a:cs typeface="Roboto"/>
              </a:rPr>
              <a:t>Customer-Managed </a:t>
            </a:r>
            <a:endParaRPr kumimoji="0" lang="en-US" sz="1600" b="1" i="0" u="none" strike="noStrike" kern="0" cap="none" spc="0" normalizeH="0" baseline="0" noProof="0">
              <a:ln>
                <a:noFill/>
              </a:ln>
              <a:solidFill>
                <a:srgbClr val="FFFFFF"/>
              </a:solidFill>
              <a:effectLst/>
              <a:uLnTx/>
              <a:uFillTx/>
              <a:latin typeface="Calibri"/>
              <a:ea typeface="Calibri"/>
              <a:cs typeface="Calibri"/>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Roboto"/>
                <a:ea typeface="Roboto"/>
                <a:cs typeface="Roboto"/>
              </a:rPr>
              <a:t>Key (CMK)</a:t>
            </a:r>
            <a:endParaRPr kumimoji="0" lang="en-US" sz="1600" b="1" i="0" u="none" strike="noStrike" kern="0" cap="none" spc="0" normalizeH="0" baseline="0" noProof="0">
              <a:ln>
                <a:noFill/>
              </a:ln>
              <a:solidFill>
                <a:srgbClr val="FFFFFF"/>
              </a:solidFill>
              <a:effectLst/>
              <a:uLnTx/>
              <a:uFillTx/>
              <a:latin typeface="Calibri"/>
              <a:ea typeface="Calibri"/>
              <a:cs typeface="Calibri"/>
            </a:endParaRPr>
          </a:p>
        </p:txBody>
      </p:sp>
      <p:sp>
        <p:nvSpPr>
          <p:cNvPr id="43" name="Rectangle 42">
            <a:extLst>
              <a:ext uri="{FF2B5EF4-FFF2-40B4-BE49-F238E27FC236}">
                <a16:creationId xmlns:a16="http://schemas.microsoft.com/office/drawing/2014/main" id="{8BE486A7-99BD-068A-DFA2-2E7819375ADD}"/>
              </a:ext>
            </a:extLst>
          </p:cNvPr>
          <p:cNvSpPr/>
          <p:nvPr/>
        </p:nvSpPr>
        <p:spPr>
          <a:xfrm>
            <a:off x="3272247" y="5525511"/>
            <a:ext cx="3741685" cy="1028715"/>
          </a:xfrm>
          <a:prstGeom prst="rect">
            <a:avLst/>
          </a:prstGeom>
          <a:solidFill>
            <a:srgbClr val="F2F2F2">
              <a:lumMod val="50000"/>
            </a:srgbClr>
          </a:solidFill>
          <a:ln w="12700" cap="flat" cmpd="sng" algn="ctr">
            <a:solidFill>
              <a:srgbClr val="F2F2F2"/>
            </a:solidFill>
            <a:prstDash val="solid"/>
            <a:miter lim="800000"/>
          </a:ln>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Roboto"/>
                <a:ea typeface="Roboto"/>
                <a:cs typeface="Roboto"/>
              </a:rPr>
              <a:t>Remote Storage - Encrypted</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Roboto"/>
                <a:ea typeface="Roboto"/>
                <a:cs typeface="Roboto"/>
              </a:rPr>
              <a:t>Azure SQL Data Protected by TDE</a:t>
            </a:r>
          </a:p>
        </p:txBody>
      </p:sp>
      <p:sp>
        <p:nvSpPr>
          <p:cNvPr id="44" name="Rectangle 43">
            <a:extLst>
              <a:ext uri="{FF2B5EF4-FFF2-40B4-BE49-F238E27FC236}">
                <a16:creationId xmlns:a16="http://schemas.microsoft.com/office/drawing/2014/main" id="{27164E7B-F3F6-C06F-7B6F-6A8B7971199E}"/>
              </a:ext>
            </a:extLst>
          </p:cNvPr>
          <p:cNvSpPr/>
          <p:nvPr/>
        </p:nvSpPr>
        <p:spPr>
          <a:xfrm>
            <a:off x="7947114" y="5525512"/>
            <a:ext cx="3704312" cy="1028715"/>
          </a:xfrm>
          <a:prstGeom prst="rect">
            <a:avLst/>
          </a:prstGeom>
          <a:solidFill>
            <a:srgbClr val="F2F2F2">
              <a:lumMod val="50000"/>
            </a:srgbClr>
          </a:solidFill>
          <a:ln w="12700" cap="flat" cmpd="sng" algn="ctr">
            <a:solidFill>
              <a:srgbClr val="F2F2F2"/>
            </a:solidFill>
            <a:prstDash val="solid"/>
            <a:miter lim="800000"/>
          </a:ln>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mn-cs"/>
              </a:rPr>
              <a:t>Local Storage- Not Encrypted</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mn-cs"/>
              </a:rPr>
              <a:t>Azure SQL Data Protected by TDE</a:t>
            </a:r>
          </a:p>
        </p:txBody>
      </p:sp>
      <p:sp>
        <p:nvSpPr>
          <p:cNvPr id="45" name="TextBox 44">
            <a:extLst>
              <a:ext uri="{FF2B5EF4-FFF2-40B4-BE49-F238E27FC236}">
                <a16:creationId xmlns:a16="http://schemas.microsoft.com/office/drawing/2014/main" id="{D8670962-1F0C-A4C7-216F-B74128BB6B3A}"/>
              </a:ext>
            </a:extLst>
          </p:cNvPr>
          <p:cNvSpPr txBox="1"/>
          <p:nvPr/>
        </p:nvSpPr>
        <p:spPr>
          <a:xfrm>
            <a:off x="7198554" y="5855204"/>
            <a:ext cx="495649" cy="369332"/>
          </a:xfrm>
          <a:prstGeom prst="rect">
            <a:avLst/>
          </a:prstGeom>
          <a:noFill/>
        </p:spPr>
        <p:txBody>
          <a:bodyPr wrap="none" rtlCol="0">
            <a:spAutoFit/>
          </a:bodyPr>
          <a:lstStyle/>
          <a:p>
            <a:pPr defTabSz="914400" fontAlgn="base">
              <a:spcBef>
                <a:spcPct val="0"/>
              </a:spcBef>
              <a:spcAft>
                <a:spcPct val="0"/>
              </a:spcAft>
              <a:defRPr/>
            </a:pPr>
            <a:r>
              <a:rPr lang="en-US" sz="1800">
                <a:solidFill>
                  <a:srgbClr val="222222"/>
                </a:solidFill>
                <a:latin typeface="IBM Plex Sans" panose="020B0503050203000203" pitchFamily="34" charset="77"/>
                <a:ea typeface="Roboto" panose="02000000000000000000" pitchFamily="2" charset="0"/>
                <a:cs typeface="Arial" panose="020B0604020202020204" pitchFamily="34" charset="0"/>
              </a:rPr>
              <a:t>OR</a:t>
            </a:r>
            <a:endParaRPr lang="en-BE" sz="1800" err="1">
              <a:solidFill>
                <a:srgbClr val="222222"/>
              </a:solidFill>
              <a:latin typeface="IBM Plex Sans" panose="020B0503050203000203" pitchFamily="34" charset="77"/>
              <a:ea typeface="Roboto" panose="02000000000000000000" pitchFamily="2" charset="0"/>
              <a:cs typeface="Arial" panose="020B0604020202020204" pitchFamily="34" charset="0"/>
            </a:endParaRPr>
          </a:p>
        </p:txBody>
      </p:sp>
      <p:cxnSp>
        <p:nvCxnSpPr>
          <p:cNvPr id="46" name="Connector: Elbow 45">
            <a:extLst>
              <a:ext uri="{FF2B5EF4-FFF2-40B4-BE49-F238E27FC236}">
                <a16:creationId xmlns:a16="http://schemas.microsoft.com/office/drawing/2014/main" id="{5A868930-E042-B21C-2D9F-270F157D4BB0}"/>
              </a:ext>
              <a:ext uri="{C183D7F6-B498-43B3-948B-1728B52AA6E4}">
                <adec:decorative xmlns:adec="http://schemas.microsoft.com/office/drawing/2017/decorative" val="1"/>
              </a:ext>
            </a:extLst>
          </p:cNvPr>
          <p:cNvCxnSpPr>
            <a:stCxn id="33" idx="2"/>
            <a:endCxn id="44" idx="0"/>
          </p:cNvCxnSpPr>
          <p:nvPr/>
        </p:nvCxnSpPr>
        <p:spPr>
          <a:xfrm rot="16200000" flipH="1">
            <a:off x="8335955" y="4062196"/>
            <a:ext cx="650287" cy="2276343"/>
          </a:xfrm>
          <a:prstGeom prst="bentConnector3">
            <a:avLst/>
          </a:prstGeom>
          <a:noFill/>
          <a:ln w="76200" cap="flat" cmpd="sng" algn="ctr">
            <a:solidFill>
              <a:srgbClr val="336DC1"/>
            </a:solidFill>
            <a:prstDash val="solid"/>
            <a:miter lim="800000"/>
            <a:tailEnd type="triangle"/>
          </a:ln>
          <a:effectLst/>
        </p:spPr>
      </p:cxnSp>
      <p:cxnSp>
        <p:nvCxnSpPr>
          <p:cNvPr id="47" name="Connector: Elbow 46">
            <a:extLst>
              <a:ext uri="{FF2B5EF4-FFF2-40B4-BE49-F238E27FC236}">
                <a16:creationId xmlns:a16="http://schemas.microsoft.com/office/drawing/2014/main" id="{25D0625F-56E6-AAB3-5DDD-05614F21A27A}"/>
              </a:ext>
              <a:ext uri="{C183D7F6-B498-43B3-948B-1728B52AA6E4}">
                <adec:decorative xmlns:adec="http://schemas.microsoft.com/office/drawing/2017/decorative" val="1"/>
              </a:ext>
            </a:extLst>
          </p:cNvPr>
          <p:cNvCxnSpPr>
            <a:stCxn id="33" idx="2"/>
            <a:endCxn id="43" idx="0"/>
          </p:cNvCxnSpPr>
          <p:nvPr/>
        </p:nvCxnSpPr>
        <p:spPr>
          <a:xfrm rot="5400000">
            <a:off x="6007866" y="4010450"/>
            <a:ext cx="650286" cy="2379837"/>
          </a:xfrm>
          <a:prstGeom prst="bentConnector3">
            <a:avLst/>
          </a:prstGeom>
          <a:noFill/>
          <a:ln w="76200" cap="flat" cmpd="sng" algn="ctr">
            <a:solidFill>
              <a:srgbClr val="336DC1"/>
            </a:solidFill>
            <a:prstDash val="solid"/>
            <a:miter lim="800000"/>
            <a:tailEnd type="triangle"/>
          </a:ln>
          <a:effectLst/>
        </p:spPr>
      </p:cxnSp>
    </p:spTree>
    <p:extLst>
      <p:ext uri="{BB962C8B-B14F-4D97-AF65-F5344CB8AC3E}">
        <p14:creationId xmlns:p14="http://schemas.microsoft.com/office/powerpoint/2010/main" val="2304500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42" presetClass="path" presetSubtype="0" accel="50000" decel="50000" fill="hold" grpId="0" nodeType="withEffect">
                                  <p:stCondLst>
                                    <p:cond delay="0"/>
                                  </p:stCondLst>
                                  <p:childTnLst>
                                    <p:animMotion origin="layout" path="M 1.875E-6 4.44444E-6 L -0.22761 -0.0007 " pathEditMode="relative" rAng="0" ptsTypes="AA">
                                      <p:cBhvr>
                                        <p:cTn id="43" dur="2000" fill="hold"/>
                                        <p:tgtEl>
                                          <p:spTgt spid="42"/>
                                        </p:tgtEl>
                                        <p:attrNameLst>
                                          <p:attrName>ppt_x</p:attrName>
                                          <p:attrName>ppt_y</p:attrName>
                                        </p:attrNameLst>
                                      </p:cBhvr>
                                      <p:rCtr x="-11380" y="-46"/>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1"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42" presetClass="path" presetSubtype="0" accel="50000" decel="50000" fill="hold" grpId="0" nodeType="withEffect">
                                  <p:stCondLst>
                                    <p:cond delay="0"/>
                                  </p:stCondLst>
                                  <p:childTnLst>
                                    <p:animMotion origin="layout" path="M 1.875E-6 2.96296E-6 L 0.22305 0.00162 " pathEditMode="relative" rAng="0" ptsTypes="AA">
                                      <p:cBhvr>
                                        <p:cTn id="50" dur="2000" fill="hold"/>
                                        <p:tgtEl>
                                          <p:spTgt spid="41"/>
                                        </p:tgtEl>
                                        <p:attrNameLst>
                                          <p:attrName>ppt_x</p:attrName>
                                          <p:attrName>ppt_y</p:attrName>
                                        </p:attrNameLst>
                                      </p:cBhvr>
                                      <p:rCtr x="11146" y="69"/>
                                    </p:animMotion>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1000"/>
                                        <p:tgtEl>
                                          <p:spTgt spid="43"/>
                                        </p:tgtEl>
                                      </p:cBhvr>
                                    </p:animEffect>
                                    <p:anim calcmode="lin" valueType="num">
                                      <p:cBhvr>
                                        <p:cTn id="56" dur="1000" fill="hold"/>
                                        <p:tgtEl>
                                          <p:spTgt spid="43"/>
                                        </p:tgtEl>
                                        <p:attrNameLst>
                                          <p:attrName>ppt_x</p:attrName>
                                        </p:attrNameLst>
                                      </p:cBhvr>
                                      <p:tavLst>
                                        <p:tav tm="0">
                                          <p:val>
                                            <p:strVal val="#ppt_x"/>
                                          </p:val>
                                        </p:tav>
                                        <p:tav tm="100000">
                                          <p:val>
                                            <p:strVal val="#ppt_x"/>
                                          </p:val>
                                        </p:tav>
                                      </p:tavLst>
                                    </p:anim>
                                    <p:anim calcmode="lin" valueType="num">
                                      <p:cBhvr>
                                        <p:cTn id="57" dur="1000" fill="hold"/>
                                        <p:tgtEl>
                                          <p:spTgt spid="4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1000"/>
                                        <p:tgtEl>
                                          <p:spTgt spid="44"/>
                                        </p:tgtEl>
                                      </p:cBhvr>
                                    </p:animEffect>
                                    <p:anim calcmode="lin" valueType="num">
                                      <p:cBhvr>
                                        <p:cTn id="66" dur="1000" fill="hold"/>
                                        <p:tgtEl>
                                          <p:spTgt spid="44"/>
                                        </p:tgtEl>
                                        <p:attrNameLst>
                                          <p:attrName>ppt_x</p:attrName>
                                        </p:attrNameLst>
                                      </p:cBhvr>
                                      <p:tavLst>
                                        <p:tav tm="0">
                                          <p:val>
                                            <p:strVal val="#ppt_x"/>
                                          </p:val>
                                        </p:tav>
                                        <p:tav tm="100000">
                                          <p:val>
                                            <p:strVal val="#ppt_x"/>
                                          </p:val>
                                        </p:tav>
                                      </p:tavLst>
                                    </p:anim>
                                    <p:anim calcmode="lin" valueType="num">
                                      <p:cBhvr>
                                        <p:cTn id="67" dur="1000" fill="hold"/>
                                        <p:tgtEl>
                                          <p:spTgt spid="44"/>
                                        </p:tgtEl>
                                        <p:attrNameLst>
                                          <p:attrName>ppt_y</p:attrName>
                                        </p:attrNameLst>
                                      </p:cBhvr>
                                      <p:tavLst>
                                        <p:tav tm="0">
                                          <p:val>
                                            <p:strVal val="#ppt_y+.1"/>
                                          </p:val>
                                        </p:tav>
                                        <p:tav tm="100000">
                                          <p:val>
                                            <p:strVal val="#ppt_y"/>
                                          </p:val>
                                        </p:tav>
                                      </p:tavLst>
                                    </p:anim>
                                  </p:childTnLst>
                                </p:cTn>
                              </p:par>
                              <p:par>
                                <p:cTn id="68" presetID="18" presetClass="entr" presetSubtype="12" fill="hold"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strips(downLeft)">
                                      <p:cBhvr>
                                        <p:cTn id="70" dur="1000"/>
                                        <p:tgtEl>
                                          <p:spTgt spid="47"/>
                                        </p:tgtEl>
                                      </p:cBhvr>
                                    </p:animEffect>
                                  </p:childTnLst>
                                </p:cTn>
                              </p:par>
                              <p:par>
                                <p:cTn id="71" presetID="18" presetClass="entr" presetSubtype="6"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strips(downRight)">
                                      <p:cBhvr>
                                        <p:cTn id="73"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P spid="38" grpId="0" animBg="1"/>
      <p:bldP spid="39" grpId="0" animBg="1"/>
      <p:bldP spid="40" grpId="0" animBg="1"/>
      <p:bldP spid="41" grpId="0" animBg="1"/>
      <p:bldP spid="41" grpId="1" animBg="1"/>
      <p:bldP spid="42" grpId="0" animBg="1"/>
      <p:bldP spid="42" grpId="1" animBg="1"/>
      <p:bldP spid="43" grpId="0" animBg="1"/>
      <p:bldP spid="44" grpId="0" animBg="1"/>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A7152-6246-AFBE-D5E1-FE265B38E72F}"/>
              </a:ext>
            </a:extLst>
          </p:cNvPr>
          <p:cNvSpPr>
            <a:spLocks noGrp="1"/>
          </p:cNvSpPr>
          <p:nvPr>
            <p:ph type="title"/>
          </p:nvPr>
        </p:nvSpPr>
        <p:spPr/>
        <p:txBody>
          <a:bodyPr/>
          <a:lstStyle/>
          <a:p>
            <a:r>
              <a:rPr lang="en-US" dirty="0"/>
              <a:t>TDE - Customer Managed Key</a:t>
            </a:r>
            <a:endParaRPr lang="en-BE" dirty="0"/>
          </a:p>
        </p:txBody>
      </p:sp>
      <p:sp>
        <p:nvSpPr>
          <p:cNvPr id="4" name="Content Placeholder 3">
            <a:extLst>
              <a:ext uri="{FF2B5EF4-FFF2-40B4-BE49-F238E27FC236}">
                <a16:creationId xmlns:a16="http://schemas.microsoft.com/office/drawing/2014/main" id="{03E4AA2F-EE4F-DE3F-034F-B0CBAC9BA9AA}"/>
              </a:ext>
            </a:extLst>
          </p:cNvPr>
          <p:cNvSpPr>
            <a:spLocks noGrp="1"/>
          </p:cNvSpPr>
          <p:nvPr>
            <p:ph sz="quarter" idx="10"/>
          </p:nvPr>
        </p:nvSpPr>
        <p:spPr>
          <a:xfrm>
            <a:off x="584200" y="1435100"/>
            <a:ext cx="11018838" cy="2437590"/>
          </a:xfrm>
        </p:spPr>
        <p:txBody>
          <a:bodyPr/>
          <a:lstStyle/>
          <a:p>
            <a:r>
              <a:rPr lang="en-US" sz="2400" dirty="0"/>
              <a:t>Server level configuration using the same encryption key for all databases</a:t>
            </a:r>
          </a:p>
          <a:p>
            <a:r>
              <a:rPr lang="en-US" sz="2400" dirty="0"/>
              <a:t>Database level configuration using encryption keys setup for individual databases </a:t>
            </a:r>
          </a:p>
          <a:p>
            <a:r>
              <a:rPr lang="en-US" sz="2400" dirty="0"/>
              <a:t>Automated key rotation that follows Azure Key Vault key rotation policy</a:t>
            </a:r>
          </a:p>
          <a:p>
            <a:r>
              <a:rPr lang="en-US" sz="2400" dirty="0"/>
              <a:t>Cross-tenant key access using Azure Key Vault in the customer tenant different than the database tenant</a:t>
            </a:r>
          </a:p>
        </p:txBody>
      </p:sp>
      <p:sp>
        <p:nvSpPr>
          <p:cNvPr id="2" name="TextBox 1">
            <a:extLst>
              <a:ext uri="{FF2B5EF4-FFF2-40B4-BE49-F238E27FC236}">
                <a16:creationId xmlns:a16="http://schemas.microsoft.com/office/drawing/2014/main" id="{4E580359-CE5E-4CAA-B9DF-46F95B62C0D6}"/>
              </a:ext>
            </a:extLst>
          </p:cNvPr>
          <p:cNvSpPr txBox="1"/>
          <p:nvPr/>
        </p:nvSpPr>
        <p:spPr>
          <a:xfrm>
            <a:off x="4523194" y="4692689"/>
            <a:ext cx="4200468" cy="3539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a:solidFill>
                  <a:prstClr val="black"/>
                </a:solidFill>
                <a:latin typeface="Calibri" panose="020F0502020204030204"/>
              </a:rPr>
              <a:t>ISV - Best Services</a:t>
            </a:r>
            <a:r>
              <a:rPr kumimoji="0" lang="en-US" sz="1700" b="1" i="0" u="none" strike="noStrike" kern="1200" cap="none" spc="0" normalizeH="0" baseline="0" noProof="0">
                <a:ln>
                  <a:noFill/>
                </a:ln>
                <a:solidFill>
                  <a:prstClr val="black"/>
                </a:solidFill>
                <a:effectLst/>
                <a:uLnTx/>
                <a:uFillTx/>
                <a:latin typeface="Calibri" panose="020F0502020204030204"/>
                <a:ea typeface="+mn-ea"/>
                <a:cs typeface="+mn-cs"/>
              </a:rPr>
              <a:t> Tenant</a:t>
            </a:r>
          </a:p>
        </p:txBody>
      </p:sp>
      <p:pic>
        <p:nvPicPr>
          <p:cNvPr id="5" name="Picture 4" descr="Azure Key Icon">
            <a:extLst>
              <a:ext uri="{FF2B5EF4-FFF2-40B4-BE49-F238E27FC236}">
                <a16:creationId xmlns:a16="http://schemas.microsoft.com/office/drawing/2014/main" id="{A8DED874-87B9-4A11-842F-CD04A5359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0402" y="5819294"/>
            <a:ext cx="615981" cy="5769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950468B-7299-D0D7-C202-31DEC20F26F9}"/>
              </a:ext>
            </a:extLst>
          </p:cNvPr>
          <p:cNvCxnSpPr>
            <a:cxnSpLocks/>
          </p:cNvCxnSpPr>
          <p:nvPr/>
        </p:nvCxnSpPr>
        <p:spPr>
          <a:xfrm>
            <a:off x="7037044" y="4497848"/>
            <a:ext cx="38076" cy="1827849"/>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753B0C-167A-36AE-A3A7-4F1F126CD445}"/>
              </a:ext>
            </a:extLst>
          </p:cNvPr>
          <p:cNvSpPr txBox="1"/>
          <p:nvPr/>
        </p:nvSpPr>
        <p:spPr>
          <a:xfrm>
            <a:off x="7232805" y="4705922"/>
            <a:ext cx="3197744" cy="3539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a:solidFill>
                  <a:prstClr val="black"/>
                </a:solidFill>
                <a:latin typeface="Calibri" panose="020F0502020204030204"/>
              </a:rPr>
              <a:t>Customer- Contoso</a:t>
            </a:r>
            <a:r>
              <a:rPr kumimoji="0" lang="en-US" sz="1700" b="1" i="0" u="none" strike="noStrike" kern="1200" cap="none" spc="0" normalizeH="0" baseline="0" noProof="0">
                <a:ln>
                  <a:noFill/>
                </a:ln>
                <a:solidFill>
                  <a:prstClr val="black"/>
                </a:solidFill>
                <a:effectLst/>
                <a:uLnTx/>
                <a:uFillTx/>
                <a:latin typeface="Calibri" panose="020F0502020204030204"/>
                <a:ea typeface="+mn-ea"/>
                <a:cs typeface="+mn-cs"/>
              </a:rPr>
              <a:t> Tenant</a:t>
            </a:r>
          </a:p>
        </p:txBody>
      </p:sp>
      <p:sp>
        <p:nvSpPr>
          <p:cNvPr id="8" name="TextBox 7">
            <a:extLst>
              <a:ext uri="{FF2B5EF4-FFF2-40B4-BE49-F238E27FC236}">
                <a16:creationId xmlns:a16="http://schemas.microsoft.com/office/drawing/2014/main" id="{AE94FE5D-AD6F-847F-E548-38F8529BC642}"/>
              </a:ext>
            </a:extLst>
          </p:cNvPr>
          <p:cNvSpPr txBox="1"/>
          <p:nvPr/>
        </p:nvSpPr>
        <p:spPr>
          <a:xfrm>
            <a:off x="2930608" y="5156924"/>
            <a:ext cx="2547038"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 </a:t>
            </a:r>
            <a:r>
              <a:rPr lang="en-US" sz="1500" b="1">
                <a:solidFill>
                  <a:prstClr val="black"/>
                </a:solidFill>
                <a:latin typeface="Calibri" panose="020F0502020204030204"/>
              </a:rPr>
              <a:t>S</a:t>
            </a:r>
            <a:r>
              <a:rPr kumimoji="0" lang="en-US" sz="1500" b="1" i="0" u="none" strike="noStrike" kern="1200" cap="none" spc="0" normalizeH="0" baseline="0" noProof="0" err="1">
                <a:ln>
                  <a:noFill/>
                </a:ln>
                <a:solidFill>
                  <a:prstClr val="black"/>
                </a:solidFill>
                <a:effectLst/>
                <a:uLnTx/>
                <a:uFillTx/>
                <a:latin typeface="Calibri" panose="020F0502020204030204"/>
                <a:ea typeface="+mn-ea"/>
                <a:cs typeface="+mn-cs"/>
              </a:rPr>
              <a:t>erver</a:t>
            </a:r>
            <a:r>
              <a:rPr kumimoji="0" lang="en-US" sz="1500" b="1" i="0" u="none" strike="noStrike" kern="1200" cap="none" spc="0" normalizeH="0" baseline="0" noProof="0">
                <a:ln>
                  <a:noFill/>
                </a:ln>
                <a:solidFill>
                  <a:prstClr val="black"/>
                </a:solidFill>
                <a:effectLst/>
                <a:uLnTx/>
                <a:uFillTx/>
                <a:latin typeface="Calibri" panose="020F0502020204030204"/>
                <a:ea typeface="+mn-ea"/>
                <a:cs typeface="+mn-cs"/>
              </a:rPr>
              <a:t> level CMK Key 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prstClr val="black"/>
                </a:solidFill>
                <a:latin typeface="Calibri" panose="020F0502020204030204"/>
              </a:rPr>
              <a:t> Server level UMI 1 </a:t>
            </a:r>
            <a:r>
              <a:rPr kumimoji="0" lang="en-US" sz="1500" b="1"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9" name="TextBox 8">
            <a:extLst>
              <a:ext uri="{FF2B5EF4-FFF2-40B4-BE49-F238E27FC236}">
                <a16:creationId xmlns:a16="http://schemas.microsoft.com/office/drawing/2014/main" id="{13909561-B968-5802-8BC2-FBF6BFF371D4}"/>
              </a:ext>
            </a:extLst>
          </p:cNvPr>
          <p:cNvSpPr txBox="1"/>
          <p:nvPr/>
        </p:nvSpPr>
        <p:spPr>
          <a:xfrm>
            <a:off x="6611708" y="5259759"/>
            <a:ext cx="206624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prstClr val="black"/>
                </a:solidFill>
                <a:effectLst/>
                <a:uLnTx/>
                <a:uFillTx/>
                <a:latin typeface="Calibri" panose="020F0502020204030204"/>
                <a:ea typeface="+mn-ea"/>
                <a:cs typeface="+mn-cs"/>
              </a:rPr>
              <a:t>Key Vault 2 </a:t>
            </a:r>
            <a:br>
              <a:rPr kumimoji="0" lang="en-US" sz="15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500" b="1" i="0" u="none" strike="noStrike" kern="1200" cap="none" spc="0" normalizeH="0" baseline="0" noProof="0">
                <a:ln>
                  <a:noFill/>
                </a:ln>
                <a:solidFill>
                  <a:prstClr val="black"/>
                </a:solidFill>
                <a:effectLst/>
                <a:uLnTx/>
                <a:uFillTx/>
                <a:latin typeface="Calibri" panose="020F0502020204030204"/>
                <a:ea typeface="+mn-ea"/>
                <a:cs typeface="+mn-cs"/>
              </a:rPr>
              <a:t>Key 2</a:t>
            </a:r>
          </a:p>
        </p:txBody>
      </p:sp>
      <p:sp>
        <p:nvSpPr>
          <p:cNvPr id="10" name="TextBox 9">
            <a:extLst>
              <a:ext uri="{FF2B5EF4-FFF2-40B4-BE49-F238E27FC236}">
                <a16:creationId xmlns:a16="http://schemas.microsoft.com/office/drawing/2014/main" id="{8B966CE7-B8A5-E7DB-716B-94BE22506907}"/>
              </a:ext>
            </a:extLst>
          </p:cNvPr>
          <p:cNvSpPr txBox="1"/>
          <p:nvPr/>
        </p:nvSpPr>
        <p:spPr>
          <a:xfrm>
            <a:off x="2502514" y="5827337"/>
            <a:ext cx="3692386"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Calibri" panose="020F0502020204030204"/>
                <a:ea typeface="+mn-ea"/>
                <a:cs typeface="+mn-cs"/>
              </a:rPr>
              <a:t>  </a:t>
            </a:r>
            <a:r>
              <a:rPr lang="en-US" sz="1500" b="1">
                <a:solidFill>
                  <a:prstClr val="black"/>
                </a:solidFill>
                <a:latin typeface="Calibri" panose="020F0502020204030204"/>
              </a:rPr>
              <a:t>Database level CMK Key 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prstClr val="black"/>
                </a:solidFill>
                <a:latin typeface="Calibri" panose="020F0502020204030204"/>
              </a:rPr>
              <a:t>Muti-tenant app and UMI 2 </a:t>
            </a:r>
            <a:endParaRPr kumimoji="0" lang="en-US" sz="15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Picture 4" descr="Azure Key Icon">
            <a:extLst>
              <a:ext uri="{FF2B5EF4-FFF2-40B4-BE49-F238E27FC236}">
                <a16:creationId xmlns:a16="http://schemas.microsoft.com/office/drawing/2014/main" id="{6A2F3CA6-11E7-F8D3-0FEE-10AC0F7BA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041" y="5194030"/>
            <a:ext cx="576274" cy="52800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180BDF5D-ED5B-2830-5F15-B8E37CABF2B7}"/>
              </a:ext>
            </a:extLst>
          </p:cNvPr>
          <p:cNvSpPr/>
          <p:nvPr/>
        </p:nvSpPr>
        <p:spPr>
          <a:xfrm>
            <a:off x="1078167" y="5113028"/>
            <a:ext cx="1993422" cy="1337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E9D03436-25CC-5F70-D8E2-EEC944DD3852}"/>
              </a:ext>
            </a:extLst>
          </p:cNvPr>
          <p:cNvSpPr/>
          <p:nvPr/>
        </p:nvSpPr>
        <p:spPr>
          <a:xfrm>
            <a:off x="1455605" y="5796378"/>
            <a:ext cx="1293716" cy="545367"/>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CB62C5C-B7F3-54DF-8893-BBE3FAA0DCD5}"/>
              </a:ext>
            </a:extLst>
          </p:cNvPr>
          <p:cNvSpPr txBox="1"/>
          <p:nvPr/>
        </p:nvSpPr>
        <p:spPr>
          <a:xfrm>
            <a:off x="1483393" y="5782782"/>
            <a:ext cx="1327809" cy="553998"/>
          </a:xfrm>
          <a:prstGeom prst="rect">
            <a:avLst/>
          </a:prstGeom>
          <a:noFill/>
        </p:spPr>
        <p:txBody>
          <a:bodyPr wrap="square" rtlCol="0">
            <a:spAutoFit/>
          </a:bodyPr>
          <a:lstStyle/>
          <a:p>
            <a:pPr algn="ctr"/>
            <a:r>
              <a:rPr lang="en-US" sz="1500" b="1" dirty="0"/>
              <a:t>DB 2</a:t>
            </a:r>
          </a:p>
          <a:p>
            <a:pPr algn="ctr"/>
            <a:r>
              <a:rPr lang="en-US" sz="1500" b="1" dirty="0"/>
              <a:t>UMI 2, Key 2</a:t>
            </a:r>
          </a:p>
        </p:txBody>
      </p:sp>
      <p:cxnSp>
        <p:nvCxnSpPr>
          <p:cNvPr id="15" name="Straight Arrow Connector 14">
            <a:extLst>
              <a:ext uri="{FF2B5EF4-FFF2-40B4-BE49-F238E27FC236}">
                <a16:creationId xmlns:a16="http://schemas.microsoft.com/office/drawing/2014/main" id="{572F0582-F64D-B302-BDF2-CE345716EDE4}"/>
              </a:ext>
            </a:extLst>
          </p:cNvPr>
          <p:cNvCxnSpPr>
            <a:cxnSpLocks/>
          </p:cNvCxnSpPr>
          <p:nvPr/>
        </p:nvCxnSpPr>
        <p:spPr>
          <a:xfrm flipH="1" flipV="1">
            <a:off x="2749321" y="6101720"/>
            <a:ext cx="4581081" cy="9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AEEEC10-3B1B-E2F3-B591-759F862602C6}"/>
              </a:ext>
            </a:extLst>
          </p:cNvPr>
          <p:cNvCxnSpPr>
            <a:cxnSpLocks/>
          </p:cNvCxnSpPr>
          <p:nvPr/>
        </p:nvCxnSpPr>
        <p:spPr>
          <a:xfrm flipH="1" flipV="1">
            <a:off x="2729739" y="5478036"/>
            <a:ext cx="2665884" cy="3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480F8C9-644F-7C8A-74AC-3252C5073907}"/>
              </a:ext>
            </a:extLst>
          </p:cNvPr>
          <p:cNvSpPr txBox="1"/>
          <p:nvPr/>
        </p:nvSpPr>
        <p:spPr>
          <a:xfrm>
            <a:off x="5620755" y="5218433"/>
            <a:ext cx="157985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prstClr val="black"/>
                </a:solidFill>
                <a:effectLst/>
                <a:uLnTx/>
                <a:uFillTx/>
                <a:latin typeface="Calibri" panose="020F0502020204030204"/>
                <a:ea typeface="+mn-ea"/>
                <a:cs typeface="+mn-cs"/>
              </a:rPr>
              <a:t>Key Vault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prstClr val="black"/>
                </a:solidFill>
                <a:effectLst/>
                <a:uLnTx/>
                <a:uFillTx/>
                <a:latin typeface="Calibri" panose="020F0502020204030204"/>
                <a:ea typeface="+mn-ea"/>
                <a:cs typeface="+mn-cs"/>
              </a:rPr>
              <a:t> Key 1</a:t>
            </a:r>
          </a:p>
        </p:txBody>
      </p:sp>
      <p:sp>
        <p:nvSpPr>
          <p:cNvPr id="18" name="Flowchart: Magnetic Disk 17">
            <a:extLst>
              <a:ext uri="{FF2B5EF4-FFF2-40B4-BE49-F238E27FC236}">
                <a16:creationId xmlns:a16="http://schemas.microsoft.com/office/drawing/2014/main" id="{0F4DF577-A2E7-E324-06B1-6FADD0199A73}"/>
              </a:ext>
            </a:extLst>
          </p:cNvPr>
          <p:cNvSpPr/>
          <p:nvPr/>
        </p:nvSpPr>
        <p:spPr>
          <a:xfrm>
            <a:off x="1448942" y="5164379"/>
            <a:ext cx="1289169" cy="545367"/>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3001921-01F4-7DE2-364C-E6EF5EAA1C3C}"/>
              </a:ext>
            </a:extLst>
          </p:cNvPr>
          <p:cNvSpPr txBox="1"/>
          <p:nvPr/>
        </p:nvSpPr>
        <p:spPr>
          <a:xfrm>
            <a:off x="1366919" y="5126894"/>
            <a:ext cx="1382402" cy="553998"/>
          </a:xfrm>
          <a:prstGeom prst="rect">
            <a:avLst/>
          </a:prstGeom>
          <a:noFill/>
        </p:spPr>
        <p:txBody>
          <a:bodyPr wrap="square" rtlCol="0">
            <a:spAutoFit/>
          </a:bodyPr>
          <a:lstStyle/>
          <a:p>
            <a:pPr algn="ctr"/>
            <a:r>
              <a:rPr lang="en-US" sz="1500" b="1" dirty="0"/>
              <a:t>DB 1</a:t>
            </a:r>
          </a:p>
          <a:p>
            <a:pPr algn="ctr"/>
            <a:r>
              <a:rPr lang="en-US" sz="1500" b="1" dirty="0"/>
              <a:t>UMI 1, Key 1</a:t>
            </a:r>
          </a:p>
        </p:txBody>
      </p:sp>
      <p:sp>
        <p:nvSpPr>
          <p:cNvPr id="20" name="TextBox 19">
            <a:extLst>
              <a:ext uri="{FF2B5EF4-FFF2-40B4-BE49-F238E27FC236}">
                <a16:creationId xmlns:a16="http://schemas.microsoft.com/office/drawing/2014/main" id="{53BA40F0-0F1B-27DB-6045-E7ED37A63D2A}"/>
              </a:ext>
            </a:extLst>
          </p:cNvPr>
          <p:cNvSpPr txBox="1"/>
          <p:nvPr/>
        </p:nvSpPr>
        <p:spPr>
          <a:xfrm>
            <a:off x="1289594" y="4775435"/>
            <a:ext cx="1526713" cy="369332"/>
          </a:xfrm>
          <a:prstGeom prst="rect">
            <a:avLst/>
          </a:prstGeom>
          <a:noFill/>
        </p:spPr>
        <p:txBody>
          <a:bodyPr wrap="square">
            <a:spAutoFit/>
          </a:bodyPr>
          <a:lstStyle/>
          <a:p>
            <a:r>
              <a:rPr lang="en-US" sz="1800" b="1">
                <a:solidFill>
                  <a:prstClr val="black"/>
                </a:solidFill>
                <a:latin typeface="Calibri" panose="020F0502020204030204"/>
              </a:rPr>
              <a:t>Azure SQL DB</a:t>
            </a:r>
            <a:endParaRPr lang="en-US"/>
          </a:p>
        </p:txBody>
      </p:sp>
      <p:sp>
        <p:nvSpPr>
          <p:cNvPr id="21" name="TextBox 20">
            <a:extLst>
              <a:ext uri="{FF2B5EF4-FFF2-40B4-BE49-F238E27FC236}">
                <a16:creationId xmlns:a16="http://schemas.microsoft.com/office/drawing/2014/main" id="{CCB6F4F6-9BF9-C92A-9C0F-9EDED50DC9DD}"/>
              </a:ext>
            </a:extLst>
          </p:cNvPr>
          <p:cNvSpPr txBox="1"/>
          <p:nvPr/>
        </p:nvSpPr>
        <p:spPr>
          <a:xfrm>
            <a:off x="3941468" y="4296592"/>
            <a:ext cx="2970085" cy="261610"/>
          </a:xfrm>
          <a:prstGeom prst="rect">
            <a:avLst/>
          </a:prstGeom>
          <a:noFill/>
        </p:spPr>
        <p:txBody>
          <a:bodyPr wrap="square" lIns="0" tIns="0" rIns="0" bIns="0" rtlCol="0">
            <a:spAutoFit/>
          </a:bodyPr>
          <a:lstStyle/>
          <a:p>
            <a:pPr algn="l"/>
            <a:r>
              <a:rPr lang="en-US" sz="1700" b="1">
                <a:gradFill>
                  <a:gsLst>
                    <a:gs pos="2917">
                      <a:schemeClr val="tx1"/>
                    </a:gs>
                    <a:gs pos="30000">
                      <a:schemeClr val="tx1"/>
                    </a:gs>
                  </a:gsLst>
                  <a:lin ang="5400000" scaled="0"/>
                </a:gradFill>
              </a:rPr>
              <a:t>CMK</a:t>
            </a:r>
            <a:r>
              <a:rPr lang="en-US" sz="1700">
                <a:gradFill>
                  <a:gsLst>
                    <a:gs pos="2917">
                      <a:schemeClr val="tx1"/>
                    </a:gs>
                    <a:gs pos="30000">
                      <a:schemeClr val="tx1"/>
                    </a:gs>
                  </a:gsLst>
                  <a:lin ang="5400000" scaled="0"/>
                </a:gradFill>
              </a:rPr>
              <a:t> </a:t>
            </a:r>
            <a:r>
              <a:rPr lang="en-US" sz="1700" b="1">
                <a:gradFill>
                  <a:gsLst>
                    <a:gs pos="2917">
                      <a:schemeClr val="tx1"/>
                    </a:gs>
                    <a:gs pos="30000">
                      <a:schemeClr val="tx1"/>
                    </a:gs>
                  </a:gsLst>
                  <a:lin ang="5400000" scaled="0"/>
                </a:gradFill>
              </a:rPr>
              <a:t>configuration options</a:t>
            </a:r>
          </a:p>
        </p:txBody>
      </p:sp>
    </p:spTree>
    <p:extLst>
      <p:ext uri="{BB962C8B-B14F-4D97-AF65-F5344CB8AC3E}">
        <p14:creationId xmlns:p14="http://schemas.microsoft.com/office/powerpoint/2010/main" val="35359809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221E4D-4DF9-2D9F-DF5D-6D3ABAF40D74}"/>
              </a:ext>
            </a:extLst>
          </p:cNvPr>
          <p:cNvSpPr>
            <a:spLocks noGrp="1"/>
          </p:cNvSpPr>
          <p:nvPr>
            <p:ph type="title"/>
          </p:nvPr>
        </p:nvSpPr>
        <p:spPr>
          <a:xfrm>
            <a:off x="588263" y="457200"/>
            <a:ext cx="6359434" cy="553998"/>
          </a:xfrm>
        </p:spPr>
        <p:txBody>
          <a:bodyPr wrap="square" anchor="t">
            <a:normAutofit/>
          </a:bodyPr>
          <a:lstStyle/>
          <a:p>
            <a:r>
              <a:rPr lang="en-BE" dirty="0"/>
              <a:t>Customer-managed Key (CMK)</a:t>
            </a:r>
          </a:p>
        </p:txBody>
      </p:sp>
      <p:pic>
        <p:nvPicPr>
          <p:cNvPr id="5" name="Picture 4" descr="Who is responsible for the TDE key management&#10;DBA is repsonsible for the Database&#10;Security officer is responsible to manage the keys in the azure key vault&#10;Auditors can use Azure Monitor to review key vault AuditEvent logs, if logging is enabled.&#10;">
            <a:extLst>
              <a:ext uri="{FF2B5EF4-FFF2-40B4-BE49-F238E27FC236}">
                <a16:creationId xmlns:a16="http://schemas.microsoft.com/office/drawing/2014/main" id="{8E48F73F-FD2D-21C2-862A-B6F27F31E1DF}"/>
              </a:ext>
            </a:extLst>
          </p:cNvPr>
          <p:cNvPicPr>
            <a:picLocks noChangeAspect="1"/>
          </p:cNvPicPr>
          <p:nvPr/>
        </p:nvPicPr>
        <p:blipFill>
          <a:blip r:embed="rId3"/>
          <a:stretch>
            <a:fillRect/>
          </a:stretch>
        </p:blipFill>
        <p:spPr>
          <a:xfrm>
            <a:off x="6178122" y="1866864"/>
            <a:ext cx="5340636" cy="3124272"/>
          </a:xfrm>
          <a:prstGeom prst="rect">
            <a:avLst/>
          </a:prstGeom>
          <a:noFill/>
          <a:effectLst>
            <a:outerShdw blurRad="241300" dist="304800" dir="2700000" sx="101000" sy="101000" algn="ctr" rotWithShape="0">
              <a:srgbClr val="000000">
                <a:alpha val="17000"/>
              </a:srgbClr>
            </a:outerShdw>
          </a:effectLst>
        </p:spPr>
      </p:pic>
      <p:sp>
        <p:nvSpPr>
          <p:cNvPr id="4" name="Content Placeholder 3">
            <a:extLst>
              <a:ext uri="{FF2B5EF4-FFF2-40B4-BE49-F238E27FC236}">
                <a16:creationId xmlns:a16="http://schemas.microsoft.com/office/drawing/2014/main" id="{26D0489D-C00A-99C7-C42F-7329AC66009F}"/>
              </a:ext>
            </a:extLst>
          </p:cNvPr>
          <p:cNvSpPr>
            <a:spLocks noGrp="1"/>
          </p:cNvSpPr>
          <p:nvPr>
            <p:ph sz="quarter" idx="12"/>
          </p:nvPr>
        </p:nvSpPr>
        <p:spPr>
          <a:xfrm>
            <a:off x="584200" y="1435100"/>
            <a:ext cx="5211763" cy="4833938"/>
          </a:xfrm>
        </p:spPr>
        <p:txBody>
          <a:bodyPr wrap="square">
            <a:normAutofit/>
          </a:bodyPr>
          <a:lstStyle/>
          <a:p>
            <a:pPr>
              <a:lnSpc>
                <a:spcPct val="90000"/>
              </a:lnSpc>
            </a:pPr>
            <a:r>
              <a:rPr lang="en-US" sz="2000" dirty="0"/>
              <a:t>The customer is responsible and in full control of the key</a:t>
            </a:r>
            <a:endParaRPr lang="en-US" sz="2000"/>
          </a:p>
          <a:p>
            <a:pPr>
              <a:lnSpc>
                <a:spcPct val="90000"/>
              </a:lnSpc>
            </a:pPr>
            <a:r>
              <a:rPr lang="en-US" sz="2000" dirty="0"/>
              <a:t>Asymmetric key stored in Azure Key Vault</a:t>
            </a:r>
            <a:endParaRPr lang="en-US" sz="2000"/>
          </a:p>
          <a:p>
            <a:pPr lvl="1">
              <a:lnSpc>
                <a:spcPct val="90000"/>
              </a:lnSpc>
            </a:pPr>
            <a:r>
              <a:rPr lang="en-US"/>
              <a:t>Supported key lengths are 2048, 3072 and 4096 bits</a:t>
            </a:r>
          </a:p>
          <a:p>
            <a:pPr lvl="1">
              <a:lnSpc>
                <a:spcPct val="90000"/>
              </a:lnSpc>
            </a:pPr>
            <a:r>
              <a:rPr lang="en-US"/>
              <a:t>Activation date set in the past – Expiration date in the future</a:t>
            </a:r>
          </a:p>
          <a:p>
            <a:pPr lvl="1">
              <a:lnSpc>
                <a:spcPct val="90000"/>
              </a:lnSpc>
            </a:pPr>
            <a:r>
              <a:rPr lang="en-US"/>
              <a:t>Enabled state</a:t>
            </a:r>
          </a:p>
          <a:p>
            <a:pPr>
              <a:lnSpc>
                <a:spcPct val="90000"/>
              </a:lnSpc>
            </a:pPr>
            <a:r>
              <a:rPr lang="en-US" sz="2000" dirty="0"/>
              <a:t>Requires managed identity for the Azure SQL</a:t>
            </a:r>
            <a:br>
              <a:rPr lang="en-US" sz="2000" dirty="0"/>
            </a:br>
            <a:r>
              <a:rPr lang="en-US" sz="2000" dirty="0"/>
              <a:t>with following access</a:t>
            </a:r>
            <a:endParaRPr lang="en-US" sz="2000"/>
          </a:p>
          <a:p>
            <a:pPr lvl="1">
              <a:lnSpc>
                <a:spcPct val="90000"/>
              </a:lnSpc>
            </a:pPr>
            <a:r>
              <a:rPr lang="en-US" b="1"/>
              <a:t>get</a:t>
            </a:r>
            <a:r>
              <a:rPr lang="en-US"/>
              <a:t> - to retrieve the public part and properties of the key in the Key Vault</a:t>
            </a:r>
          </a:p>
          <a:p>
            <a:pPr lvl="1">
              <a:lnSpc>
                <a:spcPct val="90000"/>
              </a:lnSpc>
            </a:pPr>
            <a:r>
              <a:rPr lang="en-US" b="1" err="1"/>
              <a:t>wrapKey</a:t>
            </a:r>
            <a:r>
              <a:rPr lang="en-US"/>
              <a:t> - to encrypt DEK</a:t>
            </a:r>
          </a:p>
          <a:p>
            <a:pPr lvl="1">
              <a:lnSpc>
                <a:spcPct val="90000"/>
              </a:lnSpc>
            </a:pPr>
            <a:r>
              <a:rPr lang="en-US" b="1" err="1"/>
              <a:t>unwrapKey</a:t>
            </a:r>
            <a:r>
              <a:rPr lang="en-US"/>
              <a:t> - to decrypt  DEK</a:t>
            </a:r>
          </a:p>
          <a:p>
            <a:pPr>
              <a:lnSpc>
                <a:spcPct val="90000"/>
              </a:lnSpc>
            </a:pPr>
            <a:endParaRPr lang="en-BE" sz="2000"/>
          </a:p>
        </p:txBody>
      </p:sp>
    </p:spTree>
    <p:extLst>
      <p:ext uri="{BB962C8B-B14F-4D97-AF65-F5344CB8AC3E}">
        <p14:creationId xmlns:p14="http://schemas.microsoft.com/office/powerpoint/2010/main" val="5163025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DDBAEC-BD5D-C1C5-BFFA-33C1104FB4B7}"/>
              </a:ext>
            </a:extLst>
          </p:cNvPr>
          <p:cNvSpPr>
            <a:spLocks noGrp="1"/>
          </p:cNvSpPr>
          <p:nvPr>
            <p:ph type="title"/>
          </p:nvPr>
        </p:nvSpPr>
        <p:spPr>
          <a:xfrm>
            <a:off x="588263" y="457200"/>
            <a:ext cx="4910837" cy="1107996"/>
          </a:xfrm>
        </p:spPr>
        <p:txBody>
          <a:bodyPr wrap="square" anchor="t">
            <a:normAutofit/>
          </a:bodyPr>
          <a:lstStyle/>
          <a:p>
            <a:r>
              <a:rPr lang="en-BE" dirty="0"/>
              <a:t>Database level CMK </a:t>
            </a:r>
          </a:p>
        </p:txBody>
      </p:sp>
      <p:sp>
        <p:nvSpPr>
          <p:cNvPr id="8" name="Content Placeholder 7">
            <a:extLst>
              <a:ext uri="{FF2B5EF4-FFF2-40B4-BE49-F238E27FC236}">
                <a16:creationId xmlns:a16="http://schemas.microsoft.com/office/drawing/2014/main" id="{F8E9B1DA-2AE2-0E8E-E976-041793DE2BA1}"/>
              </a:ext>
            </a:extLst>
          </p:cNvPr>
          <p:cNvSpPr>
            <a:spLocks noGrp="1"/>
          </p:cNvSpPr>
          <p:nvPr>
            <p:ph sz="quarter" idx="12"/>
          </p:nvPr>
        </p:nvSpPr>
        <p:spPr>
          <a:xfrm>
            <a:off x="584201" y="1816100"/>
            <a:ext cx="4910138" cy="3670300"/>
          </a:xfrm>
        </p:spPr>
        <p:txBody>
          <a:bodyPr wrap="square">
            <a:normAutofit/>
          </a:bodyPr>
          <a:lstStyle/>
          <a:p>
            <a:pPr>
              <a:lnSpc>
                <a:spcPct val="90000"/>
              </a:lnSpc>
            </a:pPr>
            <a:r>
              <a:rPr lang="en-US" sz="2000" dirty="0"/>
              <a:t>Independent from TDE setup at the server level</a:t>
            </a:r>
          </a:p>
          <a:p>
            <a:pPr>
              <a:lnSpc>
                <a:spcPct val="90000"/>
              </a:lnSpc>
            </a:pPr>
            <a:r>
              <a:rPr lang="en-US" sz="2000" dirty="0"/>
              <a:t>Automated key-rotation</a:t>
            </a:r>
          </a:p>
          <a:p>
            <a:pPr>
              <a:lnSpc>
                <a:spcPct val="90000"/>
              </a:lnSpc>
            </a:pPr>
            <a:r>
              <a:rPr lang="en-US" sz="2000" dirty="0"/>
              <a:t>Same AKV permissions are required like server-level CMK</a:t>
            </a:r>
          </a:p>
          <a:p>
            <a:pPr>
              <a:lnSpc>
                <a:spcPct val="90000"/>
              </a:lnSpc>
            </a:pPr>
            <a:r>
              <a:rPr lang="en-US" sz="2000" dirty="0"/>
              <a:t>Requires User-Managed Identity</a:t>
            </a:r>
          </a:p>
          <a:p>
            <a:pPr>
              <a:lnSpc>
                <a:spcPct val="90000"/>
              </a:lnSpc>
            </a:pPr>
            <a:r>
              <a:rPr lang="en-US" sz="2000" dirty="0"/>
              <a:t>Supports cross-tenant AKV keys</a:t>
            </a:r>
          </a:p>
          <a:p>
            <a:pPr>
              <a:lnSpc>
                <a:spcPct val="90000"/>
              </a:lnSpc>
            </a:pPr>
            <a:r>
              <a:rPr lang="en-US" sz="2000" dirty="0"/>
              <a:t>Primary customers: ISVs using Elastic Pools offering customers their own CMKs created in customer’s tenants</a:t>
            </a:r>
          </a:p>
          <a:p>
            <a:pPr>
              <a:lnSpc>
                <a:spcPct val="90000"/>
              </a:lnSpc>
            </a:pPr>
            <a:r>
              <a:rPr lang="en-US" sz="2000" dirty="0"/>
              <a:t>GA last September</a:t>
            </a:r>
          </a:p>
          <a:p>
            <a:pPr>
              <a:lnSpc>
                <a:spcPct val="90000"/>
              </a:lnSpc>
            </a:pPr>
            <a:endParaRPr lang="en-BE" sz="2000" dirty="0"/>
          </a:p>
        </p:txBody>
      </p:sp>
      <p:pic>
        <p:nvPicPr>
          <p:cNvPr id="10" name="Picture 9" descr="Illuminated server room panel">
            <a:extLst>
              <a:ext uri="{FF2B5EF4-FFF2-40B4-BE49-F238E27FC236}">
                <a16:creationId xmlns:a16="http://schemas.microsoft.com/office/drawing/2014/main" id="{F46439A9-F734-8B25-BA78-E3C68A526569}"/>
              </a:ext>
            </a:extLst>
          </p:cNvPr>
          <p:cNvPicPr>
            <a:picLocks noChangeAspect="1"/>
          </p:cNvPicPr>
          <p:nvPr/>
        </p:nvPicPr>
        <p:blipFill rotWithShape="1">
          <a:blip r:embed="rId2"/>
          <a:srcRect l="16967" r="23698" b="-1"/>
          <a:stretch/>
        </p:blipFill>
        <p:spPr>
          <a:xfrm>
            <a:off x="6096000" y="10"/>
            <a:ext cx="6096000" cy="6857990"/>
          </a:xfrm>
          <a:prstGeom prst="rect">
            <a:avLst/>
          </a:prstGeom>
          <a:noFill/>
          <a:effectLst/>
        </p:spPr>
      </p:pic>
    </p:spTree>
    <p:extLst>
      <p:ext uri="{BB962C8B-B14F-4D97-AF65-F5344CB8AC3E}">
        <p14:creationId xmlns:p14="http://schemas.microsoft.com/office/powerpoint/2010/main" val="2344187048"/>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24" ma:contentTypeDescription="Create a new document." ma:contentTypeScope="" ma:versionID="912982b207ae116706565aa062ee6736">
  <xsd:schema xmlns:xsd="http://www.w3.org/2001/XMLSchema" xmlns:xs="http://www.w3.org/2001/XMLSchema" xmlns:p="http://schemas.microsoft.com/office/2006/metadata/properties" xmlns:ns1="http://schemas.microsoft.com/sharepoint/v3" xmlns:ns2="5d380677-b54e-4d3f-b2fd-f3e15734f140" xmlns:ns3="6f82f2c3-be6b-43a8-9e2c-9d3789579cd5" xmlns:ns4="230e9df3-be65-4c73-a93b-d1236ebd677e" targetNamespace="http://schemas.microsoft.com/office/2006/metadata/properties" ma:root="true" ma:fieldsID="a477dca2c0196a3653fc6b6138f32841" ns1:_="" ns2:_="" ns3:_="" ns4:_="">
    <xsd:import namespace="http://schemas.microsoft.com/sharepoint/v3"/>
    <xsd:import namespace="5d380677-b54e-4d3f-b2fd-f3e15734f140"/>
    <xsd:import namespace="6f82f2c3-be6b-43a8-9e2c-9d3789579cd5"/>
    <xsd:import namespace="230e9df3-be65-4c73-a93b-d1236ebd677e"/>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element ref="ns3:Purpose" minOccurs="0"/>
                <xsd:element ref="ns3:MediaLengthInSeconds" minOccurs="0"/>
                <xsd:element ref="ns3:lcf76f155ced4ddcb4097134ff3c332f" minOccurs="0"/>
                <xsd:element ref="ns4:TaxCatchAll" minOccurs="0"/>
                <xsd:element ref="ns3:MediaServiceSearchProperties" minOccurs="0"/>
                <xsd:element ref="ns3:MediaServiceDocTag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element name="Purpose" ma:index="23" nillable="true" ma:displayName="Purpose" ma:format="Dropdown" ma:internalName="Purpose">
      <xsd:simpleType>
        <xsd:restriction base="dms:Text">
          <xsd:maxLength value="255"/>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7" nillable="true" ma:displayName="Taxonomy Catch All Column" ma:hidden="true" ma:list="{06f5798f-45cc-4e6e-a066-e06d0b9968a2}" ma:internalName="TaxCatchAll" ma:showField="CatchAllData" ma:web="5d380677-b54e-4d3f-b2fd-f3e15734f14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6f82f2c3-be6b-43a8-9e2c-9d3789579cd5" xsi:nil="true"/>
    <lcf76f155ced4ddcb4097134ff3c332f xmlns="6f82f2c3-be6b-43a8-9e2c-9d3789579cd5">
      <Terms xmlns="http://schemas.microsoft.com/office/infopath/2007/PartnerControls"/>
    </lcf76f155ced4ddcb4097134ff3c332f>
    <SharedWithUsers xmlns="5d380677-b54e-4d3f-b2fd-f3e15734f140">
      <UserInfo>
        <DisplayName>Brand Central Administrators</DisplayName>
        <AccountId>2570</AccountId>
        <AccountType/>
      </UserInfo>
      <UserInfo>
        <DisplayName>Teresa Conte</DisplayName>
        <AccountId>563</AccountId>
        <AccountType/>
      </UserInfo>
      <UserInfo>
        <DisplayName>Nannette Sperling (Synaxis Corporation)</DisplayName>
        <AccountId>565</AccountId>
        <AccountType/>
      </UserInfo>
    </SharedWithUsers>
    <Purpose xmlns="6f82f2c3-be6b-43a8-9e2c-9d3789579cd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0A6677-A90A-455E-88EF-67AAB84922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d380677-b54e-4d3f-b2fd-f3e15734f140"/>
    <ds:schemaRef ds:uri="6f82f2c3-be6b-43a8-9e2c-9d3789579cd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sharepoint/v3"/>
    <ds:schemaRef ds:uri="http://schemas.microsoft.com/office/2006/documentManagement/types"/>
    <ds:schemaRef ds:uri="http://schemas.microsoft.com/office/infopath/2007/PartnerControls"/>
    <ds:schemaRef ds:uri="http://purl.org/dc/elements/1.1/"/>
    <ds:schemaRef ds:uri="230e9df3-be65-4c73-a93b-d1236ebd677e"/>
    <ds:schemaRef ds:uri="6f82f2c3-be6b-43a8-9e2c-9d3789579cd5"/>
    <ds:schemaRef ds:uri="http://purl.org/dc/terms/"/>
    <ds:schemaRef ds:uri="http://purl.org/dc/dcmitype/"/>
    <ds:schemaRef ds:uri="5d380677-b54e-4d3f-b2fd-f3e15734f140"/>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 (2)</Template>
  <TotalTime>89</TotalTime>
  <Words>4518</Words>
  <Application>Microsoft Office PowerPoint</Application>
  <PresentationFormat>Widescreen</PresentationFormat>
  <Paragraphs>492</Paragraphs>
  <Slides>33</Slides>
  <Notes>21</Notes>
  <HiddenSlides>4</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33</vt:i4>
      </vt:variant>
    </vt:vector>
  </HeadingPairs>
  <TitlesOfParts>
    <vt:vector size="51" baseType="lpstr">
      <vt:lpstr>Segoe Sans Text</vt:lpstr>
      <vt:lpstr>Wingdings</vt:lpstr>
      <vt:lpstr>Consolas</vt:lpstr>
      <vt:lpstr>Segoe UI</vt:lpstr>
      <vt:lpstr>Oswald</vt:lpstr>
      <vt:lpstr>Calibri</vt:lpstr>
      <vt:lpstr>Segoe UI Light</vt:lpstr>
      <vt:lpstr>SegoeUI</vt:lpstr>
      <vt:lpstr>Segoe UI Semibold</vt:lpstr>
      <vt:lpstr>Calibri Light</vt:lpstr>
      <vt:lpstr>Roboto</vt:lpstr>
      <vt:lpstr>IBM Plex Sans</vt:lpstr>
      <vt:lpstr>Segoe Sans Text Semibold</vt:lpstr>
      <vt:lpstr>Aptos</vt:lpstr>
      <vt:lpstr>Courier New</vt:lpstr>
      <vt:lpstr>Arial</vt:lpstr>
      <vt:lpstr>Azure 2023 Template</vt:lpstr>
      <vt:lpstr>Office Theme</vt:lpstr>
      <vt:lpstr>Data Encryption &amp; Integrity: Innovations in Azure SQL</vt:lpstr>
      <vt:lpstr>Agenda</vt:lpstr>
      <vt:lpstr>Protecting Data Through its Lifecycle</vt:lpstr>
      <vt:lpstr>Transparent Data Encryption</vt:lpstr>
      <vt:lpstr>The benefits of Transparent Data Encryption (TDE)</vt:lpstr>
      <vt:lpstr>Key Management</vt:lpstr>
      <vt:lpstr>TDE - Customer Managed Key</vt:lpstr>
      <vt:lpstr>Customer-managed Key (CMK)</vt:lpstr>
      <vt:lpstr>Database level CMK </vt:lpstr>
      <vt:lpstr>Cross-tenant support for Database-level CMK</vt:lpstr>
      <vt:lpstr>Demo: Database level CMK Support for Azure SQL Database</vt:lpstr>
      <vt:lpstr>Always Encrypted</vt:lpstr>
      <vt:lpstr>Motivation</vt:lpstr>
      <vt:lpstr>Always Encrypted</vt:lpstr>
      <vt:lpstr>Always Encrypted with secure enclaves</vt:lpstr>
      <vt:lpstr>Secure Enclaves in Azure SQL Database</vt:lpstr>
      <vt:lpstr>Demo: Always Encrypted using VBS enclaves in Azure SQL Database</vt:lpstr>
      <vt:lpstr>Customer story – RBC (Royal Bank of Canada)</vt:lpstr>
      <vt:lpstr>Customer story – Loyal Healthcare</vt:lpstr>
      <vt:lpstr>Always Encrypted vs. Transparent Data Encryption</vt:lpstr>
      <vt:lpstr>Ledger</vt:lpstr>
      <vt:lpstr>Leveraging Ledger in Azure SQL &amp; SQL Server The power of blockchain with the simplicity of SQL  </vt:lpstr>
      <vt:lpstr>Ledger Tables – Updatable and Append-Only</vt:lpstr>
      <vt:lpstr>Ledger Tables – Updatable and Append-Only </vt:lpstr>
      <vt:lpstr>Customers using Azure SQL Database ledger</vt:lpstr>
      <vt:lpstr>Demo: Ledger in SQL Server</vt:lpstr>
      <vt:lpstr>Contoso Clinic</vt:lpstr>
      <vt:lpstr>Meet…</vt:lpstr>
      <vt:lpstr>Wrap-up</vt:lpstr>
      <vt:lpstr>PowerPoint Presentation</vt:lpstr>
      <vt:lpstr>PowerPoint Presentation</vt:lpstr>
      <vt:lpstr>PowerPoint Presentation</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&lt;Event name&gt;</dc:subject>
  <dc:creator>Pieter Vanhove</dc:creator>
  <cp:keywords/>
  <dc:description/>
  <cp:lastModifiedBy>Pieter Vanhove</cp:lastModifiedBy>
  <cp:revision>3</cp:revision>
  <cp:lastPrinted>2023-02-15T20:48:24Z</cp:lastPrinted>
  <dcterms:created xsi:type="dcterms:W3CDTF">2024-05-03T08:53:59Z</dcterms:created>
  <dcterms:modified xsi:type="dcterms:W3CDTF">2024-05-21T08:28:36Z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